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9" r:id="rId5"/>
    <p:sldId id="302" r:id="rId6"/>
    <p:sldId id="282" r:id="rId7"/>
    <p:sldId id="283" r:id="rId8"/>
    <p:sldId id="288" r:id="rId9"/>
    <p:sldId id="286" r:id="rId10"/>
    <p:sldId id="284" r:id="rId11"/>
    <p:sldId id="285" r:id="rId12"/>
    <p:sldId id="303" r:id="rId13"/>
    <p:sldId id="304" r:id="rId14"/>
    <p:sldId id="309" r:id="rId15"/>
    <p:sldId id="305" r:id="rId16"/>
    <p:sldId id="306" r:id="rId17"/>
    <p:sldId id="307" r:id="rId18"/>
    <p:sldId id="308"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75178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3781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34168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130087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45A73E-76E7-4943-8A10-CFDCB601ECE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82429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5A73E-76E7-4943-8A10-CFDCB601ECE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224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5A73E-76E7-4943-8A10-CFDCB601ECE7}"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1924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5A73E-76E7-4943-8A10-CFDCB601ECE7}"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104724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5A73E-76E7-4943-8A10-CFDCB601ECE7}"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13547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5A73E-76E7-4943-8A10-CFDCB601ECE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75905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5A73E-76E7-4943-8A10-CFDCB601ECE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7168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5A73E-76E7-4943-8A10-CFDCB601ECE7}" type="datetimeFigureOut">
              <a:rPr lang="en-US" smtClean="0"/>
              <a:t>12/28/2023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58DDA-D9E6-42C0-8488-5688440805F2}" type="slidenum">
              <a:rPr lang="en-US" smtClean="0"/>
              <a:t>‹#›</a:t>
            </a:fld>
            <a:endParaRPr lang="en-US"/>
          </a:p>
        </p:txBody>
      </p:sp>
    </p:spTree>
    <p:extLst>
      <p:ext uri="{BB962C8B-B14F-4D97-AF65-F5344CB8AC3E}">
        <p14:creationId xmlns:p14="http://schemas.microsoft.com/office/powerpoint/2010/main" val="403407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24000" y="3021302"/>
            <a:ext cx="2981202" cy="2200847"/>
          </a:xfrm>
          <a:prstGeom prst="rect">
            <a:avLst/>
          </a:prstGeom>
        </p:spPr>
      </p:pic>
      <p:sp>
        <p:nvSpPr>
          <p:cNvPr id="6" name="Subtitle 5"/>
          <p:cNvSpPr>
            <a:spLocks noGrp="1"/>
          </p:cNvSpPr>
          <p:nvPr>
            <p:ph type="subTitle" idx="1"/>
          </p:nvPr>
        </p:nvSpPr>
        <p:spPr>
          <a:xfrm>
            <a:off x="1773382" y="1939634"/>
            <a:ext cx="9144000" cy="4364181"/>
          </a:xfrm>
        </p:spPr>
        <p:txBody>
          <a:bodyPr>
            <a:normAutofit/>
          </a:bodyPr>
          <a:lstStyle/>
          <a:p>
            <a:pPr>
              <a:lnSpc>
                <a:spcPct val="105000"/>
              </a:lnSpc>
              <a:spcBef>
                <a:spcPts val="0"/>
              </a:spcBef>
              <a:spcAft>
                <a:spcPts val="800"/>
              </a:spcAft>
            </a:pPr>
            <a:r>
              <a:rPr lang="en-US" sz="3600" b="1" i="1" dirty="0" smtClean="0">
                <a:solidFill>
                  <a:srgbClr val="000000"/>
                </a:solidFill>
                <a:latin typeface="Times New Roman"/>
                <a:ea typeface="Times New Roman"/>
                <a:cs typeface="Arial"/>
              </a:rPr>
              <a:t> </a:t>
            </a:r>
            <a:r>
              <a:rPr lang="en-US" sz="4000" b="1" i="1" dirty="0">
                <a:solidFill>
                  <a:srgbClr val="000000"/>
                </a:solidFill>
                <a:latin typeface="Times New Roman"/>
                <a:ea typeface="Times New Roman"/>
                <a:cs typeface="Arial"/>
              </a:rPr>
              <a:t>Respiratory Disorders</a:t>
            </a:r>
          </a:p>
          <a:p>
            <a:pPr>
              <a:lnSpc>
                <a:spcPct val="105000"/>
              </a:lnSpc>
              <a:spcBef>
                <a:spcPts val="0"/>
              </a:spcBef>
              <a:spcAft>
                <a:spcPts val="800"/>
              </a:spcAft>
            </a:pPr>
            <a:endParaRPr lang="en-US" sz="1800" dirty="0">
              <a:ea typeface="Calibri"/>
              <a:cs typeface="Arial"/>
            </a:endParaRPr>
          </a:p>
          <a:p>
            <a:pPr>
              <a:lnSpc>
                <a:spcPct val="105000"/>
              </a:lnSpc>
              <a:spcBef>
                <a:spcPts val="0"/>
              </a:spcBef>
              <a:spcAft>
                <a:spcPts val="800"/>
              </a:spcAft>
            </a:pPr>
            <a:endParaRPr lang="en-US" sz="1800" dirty="0">
              <a:ea typeface="Calibri"/>
              <a:cs typeface="Arial"/>
            </a:endParaRPr>
          </a:p>
          <a:p>
            <a:pPr>
              <a:lnSpc>
                <a:spcPct val="105000"/>
              </a:lnSpc>
              <a:spcBef>
                <a:spcPts val="0"/>
              </a:spcBef>
              <a:spcAft>
                <a:spcPts val="800"/>
              </a:spcAft>
            </a:pPr>
            <a:endParaRPr lang="en-US" sz="1800" dirty="0">
              <a:ea typeface="Calibri"/>
              <a:cs typeface="Arial"/>
            </a:endParaRPr>
          </a:p>
          <a:p>
            <a:pPr algn="r">
              <a:lnSpc>
                <a:spcPct val="105000"/>
              </a:lnSpc>
              <a:spcBef>
                <a:spcPts val="0"/>
              </a:spcBef>
              <a:spcAft>
                <a:spcPts val="800"/>
              </a:spcAft>
            </a:pPr>
            <a:r>
              <a:rPr lang="en-US" sz="2800" b="1" i="1" dirty="0" smtClean="0">
                <a:latin typeface="Times New Roman" panose="02020603050405020304" pitchFamily="18" charset="0"/>
                <a:ea typeface="Calibri"/>
                <a:cs typeface="Times New Roman" panose="02020603050405020304" pitchFamily="18" charset="0"/>
              </a:rPr>
              <a:t>By assist lecture: Ahmed </a:t>
            </a:r>
            <a:r>
              <a:rPr lang="en-US" sz="2800" b="1" i="1" dirty="0" err="1" smtClean="0">
                <a:latin typeface="Times New Roman" panose="02020603050405020304" pitchFamily="18" charset="0"/>
                <a:ea typeface="Calibri"/>
                <a:cs typeface="Times New Roman" panose="02020603050405020304" pitchFamily="18" charset="0"/>
              </a:rPr>
              <a:t>thamer</a:t>
            </a:r>
            <a:r>
              <a:rPr lang="en-US" sz="2800" b="1" i="1" dirty="0" smtClean="0">
                <a:latin typeface="Times New Roman" panose="02020603050405020304" pitchFamily="18" charset="0"/>
                <a:ea typeface="Calibri"/>
                <a:cs typeface="Times New Roman" panose="02020603050405020304" pitchFamily="18" charset="0"/>
              </a:rPr>
              <a:t> </a:t>
            </a:r>
            <a:r>
              <a:rPr lang="en-US" sz="2800" b="1" i="1" dirty="0" err="1" smtClean="0">
                <a:latin typeface="Times New Roman" panose="02020603050405020304" pitchFamily="18" charset="0"/>
                <a:ea typeface="Calibri"/>
                <a:cs typeface="Times New Roman" panose="02020603050405020304" pitchFamily="18" charset="0"/>
              </a:rPr>
              <a:t>saud</a:t>
            </a:r>
            <a:r>
              <a:rPr lang="en-US" sz="2800" b="1" i="1" dirty="0" smtClean="0">
                <a:latin typeface="Times New Roman" panose="02020603050405020304" pitchFamily="18" charset="0"/>
                <a:ea typeface="Calibri"/>
                <a:cs typeface="Times New Roman" panose="02020603050405020304" pitchFamily="18" charset="0"/>
              </a:rPr>
              <a:t>  </a:t>
            </a:r>
            <a:endParaRPr lang="en-US" sz="2800" b="1" i="1" dirty="0">
              <a:latin typeface="Times New Roman" panose="02020603050405020304" pitchFamily="18" charset="0"/>
              <a:ea typeface="Calibri"/>
              <a:cs typeface="Times New Roman" panose="02020603050405020304" pitchFamily="18" charset="0"/>
            </a:endParaRPr>
          </a:p>
          <a:p>
            <a:r>
              <a:rPr lang="en-US" b="1" i="1" dirty="0">
                <a:solidFill>
                  <a:srgbClr val="002060"/>
                </a:solidFill>
                <a:latin typeface="Times New Roman"/>
                <a:ea typeface="Times New Roman"/>
                <a:cs typeface="Times New Roman"/>
              </a:rPr>
              <a:t>                                </a:t>
            </a:r>
            <a:endParaRPr lang="en-US" sz="1400" dirty="0">
              <a:latin typeface="Times New Roman"/>
              <a:ea typeface="Times New Roman"/>
            </a:endParaRPr>
          </a:p>
        </p:txBody>
      </p:sp>
      <p:pic>
        <p:nvPicPr>
          <p:cNvPr id="8" name="Picture 7"/>
          <p:cNvPicPr>
            <a:picLocks noChangeAspect="1"/>
          </p:cNvPicPr>
          <p:nvPr/>
        </p:nvPicPr>
        <p:blipFill>
          <a:blip r:embed="rId3"/>
          <a:stretch>
            <a:fillRect/>
          </a:stretch>
        </p:blipFill>
        <p:spPr>
          <a:xfrm>
            <a:off x="1524000" y="332509"/>
            <a:ext cx="9144000" cy="1399310"/>
          </a:xfrm>
          <a:prstGeom prst="rect">
            <a:avLst/>
          </a:prstGeom>
        </p:spPr>
      </p:pic>
    </p:spTree>
    <p:extLst>
      <p:ext uri="{BB962C8B-B14F-4D97-AF65-F5344CB8AC3E}">
        <p14:creationId xmlns:p14="http://schemas.microsoft.com/office/powerpoint/2010/main" val="3535853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 y="318654"/>
            <a:ext cx="11956473" cy="6276109"/>
          </a:xfrm>
        </p:spPr>
        <p:style>
          <a:lnRef idx="2">
            <a:schemeClr val="dk1"/>
          </a:lnRef>
          <a:fillRef idx="1">
            <a:schemeClr val="lt1"/>
          </a:fillRef>
          <a:effectRef idx="0">
            <a:schemeClr val="dk1"/>
          </a:effectRef>
          <a:fontRef idx="minor">
            <a:schemeClr val="dk1"/>
          </a:fontRef>
        </p:style>
        <p:txBody>
          <a:bodyPr>
            <a:noAutofit/>
          </a:bodyPr>
          <a:lstStyle/>
          <a:p>
            <a:pPr marL="0" indent="0">
              <a:lnSpc>
                <a:spcPct val="150000"/>
              </a:lnSpc>
              <a:buNone/>
            </a:pPr>
            <a:r>
              <a:rPr lang="en-US" sz="2600" b="1" dirty="0" smtClean="0">
                <a:solidFill>
                  <a:srgbClr val="FF0000"/>
                </a:solidFill>
                <a:cs typeface="Times New Roman" panose="02020603050405020304" pitchFamily="18" charset="0"/>
              </a:rPr>
              <a:t>Nursing Diagnosis</a:t>
            </a:r>
            <a:r>
              <a:rPr lang="en-US" sz="2600" dirty="0"/>
              <a:t/>
            </a:r>
            <a:br>
              <a:rPr lang="en-US" sz="2600" dirty="0"/>
            </a:br>
            <a:r>
              <a:rPr lang="en-US" sz="2600" dirty="0" smtClean="0">
                <a:cs typeface="Times New Roman" panose="02020603050405020304" pitchFamily="18" charset="0"/>
              </a:rPr>
              <a:t>1- Ineffective </a:t>
            </a:r>
            <a:r>
              <a:rPr lang="en-US" sz="2600" dirty="0">
                <a:cs typeface="Times New Roman" panose="02020603050405020304" pitchFamily="18" charset="0"/>
              </a:rPr>
              <a:t>airway clearance related </a:t>
            </a:r>
            <a:r>
              <a:rPr lang="en-US" sz="2600" dirty="0" smtClean="0">
                <a:cs typeface="Times New Roman" panose="02020603050405020304" pitchFamily="18" charset="0"/>
              </a:rPr>
              <a:t>to secretions.</a:t>
            </a:r>
            <a:r>
              <a:rPr lang="en-US" sz="2600" dirty="0">
                <a:cs typeface="Times New Roman" panose="02020603050405020304" pitchFamily="18" charset="0"/>
              </a:rPr>
              <a:t/>
            </a:r>
            <a:br>
              <a:rPr lang="en-US" sz="2600" dirty="0">
                <a:cs typeface="Times New Roman" panose="02020603050405020304" pitchFamily="18" charset="0"/>
              </a:rPr>
            </a:br>
            <a:r>
              <a:rPr lang="en-US" sz="2600" dirty="0" smtClean="0">
                <a:cs typeface="Times New Roman" panose="02020603050405020304" pitchFamily="18" charset="0"/>
              </a:rPr>
              <a:t>2- Fatigue </a:t>
            </a:r>
            <a:r>
              <a:rPr lang="en-US" sz="2600" dirty="0">
                <a:cs typeface="Times New Roman" panose="02020603050405020304" pitchFamily="18" charset="0"/>
              </a:rPr>
              <a:t>and activity intolerance related to impaired </a:t>
            </a:r>
            <a:r>
              <a:rPr lang="en-US" sz="2600" dirty="0" smtClean="0">
                <a:cs typeface="Times New Roman" panose="02020603050405020304" pitchFamily="18" charset="0"/>
              </a:rPr>
              <a:t>respiratory function.</a:t>
            </a:r>
            <a:r>
              <a:rPr lang="en-US" sz="2600" dirty="0">
                <a:cs typeface="Times New Roman" panose="02020603050405020304" pitchFamily="18" charset="0"/>
              </a:rPr>
              <a:t/>
            </a:r>
            <a:br>
              <a:rPr lang="en-US" sz="2600" dirty="0">
                <a:cs typeface="Times New Roman" panose="02020603050405020304" pitchFamily="18" charset="0"/>
              </a:rPr>
            </a:br>
            <a:r>
              <a:rPr lang="en-US" sz="2600" dirty="0" smtClean="0">
                <a:cs typeface="Times New Roman" panose="02020603050405020304" pitchFamily="18" charset="0"/>
              </a:rPr>
              <a:t>3- Risk </a:t>
            </a:r>
            <a:r>
              <a:rPr lang="en-US" sz="2600" dirty="0">
                <a:cs typeface="Times New Roman" panose="02020603050405020304" pitchFamily="18" charset="0"/>
              </a:rPr>
              <a:t>for deficient fluid volume related to fever and a </a:t>
            </a:r>
            <a:r>
              <a:rPr lang="en-US" sz="2600" dirty="0" smtClean="0">
                <a:cs typeface="Times New Roman" panose="02020603050405020304" pitchFamily="18" charset="0"/>
              </a:rPr>
              <a:t>rapid respiratory rate.</a:t>
            </a:r>
            <a:r>
              <a:rPr lang="en-US" sz="2600" dirty="0">
                <a:cs typeface="Times New Roman" panose="02020603050405020304" pitchFamily="18" charset="0"/>
              </a:rPr>
              <a:t/>
            </a:r>
            <a:br>
              <a:rPr lang="en-US" sz="2600" dirty="0">
                <a:cs typeface="Times New Roman" panose="02020603050405020304" pitchFamily="18" charset="0"/>
              </a:rPr>
            </a:br>
            <a:r>
              <a:rPr lang="en-US" sz="2600" dirty="0" smtClean="0">
                <a:cs typeface="Times New Roman" panose="02020603050405020304" pitchFamily="18" charset="0"/>
              </a:rPr>
              <a:t>4- Imbalanced </a:t>
            </a:r>
            <a:r>
              <a:rPr lang="en-US" sz="2600" dirty="0">
                <a:cs typeface="Times New Roman" panose="02020603050405020304" pitchFamily="18" charset="0"/>
              </a:rPr>
              <a:t>nutrition: less than body </a:t>
            </a:r>
            <a:r>
              <a:rPr lang="en-US" sz="2600" dirty="0" smtClean="0">
                <a:cs typeface="Times New Roman" panose="02020603050405020304" pitchFamily="18" charset="0"/>
              </a:rPr>
              <a:t>requirements.</a:t>
            </a:r>
            <a:r>
              <a:rPr lang="en-US" sz="2600" dirty="0">
                <a:cs typeface="Times New Roman" panose="02020603050405020304" pitchFamily="18" charset="0"/>
              </a:rPr>
              <a:t/>
            </a:r>
            <a:br>
              <a:rPr lang="en-US" sz="2600" dirty="0">
                <a:cs typeface="Times New Roman" panose="02020603050405020304" pitchFamily="18" charset="0"/>
              </a:rPr>
            </a:br>
            <a:r>
              <a:rPr lang="en-US" sz="2600" dirty="0" smtClean="0">
                <a:cs typeface="Times New Roman" panose="02020603050405020304" pitchFamily="18" charset="0"/>
              </a:rPr>
              <a:t>5- Deficient </a:t>
            </a:r>
            <a:r>
              <a:rPr lang="en-US" sz="2600" dirty="0">
                <a:cs typeface="Times New Roman" panose="02020603050405020304" pitchFamily="18" charset="0"/>
              </a:rPr>
              <a:t>knowledge about the treatment regimen and </a:t>
            </a:r>
            <a:r>
              <a:rPr lang="en-US" sz="2600" dirty="0" smtClean="0">
                <a:cs typeface="Times New Roman" panose="02020603050405020304" pitchFamily="18" charset="0"/>
              </a:rPr>
              <a:t>preventive measures.</a:t>
            </a:r>
          </a:p>
          <a:p>
            <a:pPr marL="0" indent="0">
              <a:lnSpc>
                <a:spcPct val="150000"/>
              </a:lnSpc>
              <a:buNone/>
            </a:pPr>
            <a:r>
              <a:rPr lang="en-US" sz="2600" b="1" dirty="0">
                <a:solidFill>
                  <a:srgbClr val="FF0000"/>
                </a:solidFill>
                <a:cs typeface="Times New Roman" panose="02020603050405020304" pitchFamily="18" charset="0"/>
              </a:rPr>
              <a:t>Planning and Goals</a:t>
            </a:r>
          </a:p>
          <a:p>
            <a:pPr marL="0" indent="0">
              <a:lnSpc>
                <a:spcPct val="150000"/>
              </a:lnSpc>
              <a:buNone/>
            </a:pPr>
            <a:r>
              <a:rPr lang="en-US" sz="2600" dirty="0">
                <a:cs typeface="Times New Roman" panose="02020603050405020304" pitchFamily="18" charset="0"/>
              </a:rPr>
              <a:t>The major goals may include improved airway patency, </a:t>
            </a:r>
            <a:r>
              <a:rPr lang="en-US" sz="2600" dirty="0" smtClean="0">
                <a:cs typeface="Times New Roman" panose="02020603050405020304" pitchFamily="18" charset="0"/>
              </a:rPr>
              <a:t>increased activity</a:t>
            </a:r>
            <a:r>
              <a:rPr lang="en-US" sz="2600" dirty="0">
                <a:cs typeface="Times New Roman" panose="02020603050405020304" pitchFamily="18" charset="0"/>
              </a:rPr>
              <a:t>, maintenance of proper fluid volume, maintenance of </a:t>
            </a:r>
            <a:r>
              <a:rPr lang="en-US" sz="2600" dirty="0" smtClean="0">
                <a:cs typeface="Times New Roman" panose="02020603050405020304" pitchFamily="18" charset="0"/>
              </a:rPr>
              <a:t>adequate nutrition</a:t>
            </a:r>
            <a:r>
              <a:rPr lang="en-US" sz="2600" dirty="0">
                <a:cs typeface="Times New Roman" panose="02020603050405020304" pitchFamily="18" charset="0"/>
              </a:rPr>
              <a:t>, an understanding of the treatment protocol and </a:t>
            </a:r>
            <a:r>
              <a:rPr lang="en-US" sz="2600" dirty="0" smtClean="0">
                <a:cs typeface="Times New Roman" panose="02020603050405020304" pitchFamily="18" charset="0"/>
              </a:rPr>
              <a:t>preventive measures</a:t>
            </a:r>
            <a:r>
              <a:rPr lang="en-US" sz="2600" dirty="0">
                <a:cs typeface="Times New Roman" panose="02020603050405020304" pitchFamily="18" charset="0"/>
              </a:rPr>
              <a:t>, and absence of complications. </a:t>
            </a:r>
            <a:r>
              <a:rPr lang="en-US" sz="2600" dirty="0"/>
              <a:t/>
            </a:r>
            <a:br>
              <a:rPr lang="en-US" sz="2600" dirty="0"/>
            </a:br>
            <a:endParaRPr lang="en-US" sz="2600" dirty="0">
              <a:cs typeface="Times New Roman" panose="02020603050405020304" pitchFamily="18" charset="0"/>
            </a:endParaRPr>
          </a:p>
        </p:txBody>
      </p:sp>
    </p:spTree>
    <p:extLst>
      <p:ext uri="{BB962C8B-B14F-4D97-AF65-F5344CB8AC3E}">
        <p14:creationId xmlns:p14="http://schemas.microsoft.com/office/powerpoint/2010/main" val="268962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a:solidFill>
                  <a:srgbClr val="FF0000"/>
                </a:solidFill>
                <a:cs typeface="Times New Roman" panose="02020603050405020304" pitchFamily="18" charset="0"/>
              </a:rPr>
              <a:t>Nursing Interventions</a:t>
            </a:r>
          </a:p>
          <a:p>
            <a:pPr marL="0" indent="0" algn="just">
              <a:lnSpc>
                <a:spcPct val="160000"/>
              </a:lnSpc>
              <a:buNone/>
            </a:pPr>
            <a:r>
              <a:rPr lang="en-US" sz="2400" dirty="0">
                <a:cs typeface="Times New Roman" panose="02020603050405020304" pitchFamily="18" charset="0"/>
              </a:rPr>
              <a:t>1- Improving airway patency (hydration </a:t>
            </a:r>
            <a:r>
              <a:rPr lang="en-US" sz="2400" dirty="0" smtClean="0">
                <a:cs typeface="Times New Roman" panose="02020603050405020304" pitchFamily="18" charset="0"/>
              </a:rPr>
              <a:t>2 </a:t>
            </a:r>
            <a:r>
              <a:rPr lang="en-US" sz="2400" dirty="0">
                <a:cs typeface="Times New Roman" panose="02020603050405020304" pitchFamily="18" charset="0"/>
              </a:rPr>
              <a:t>to 3 L/day, </a:t>
            </a:r>
            <a:r>
              <a:rPr lang="en-US" sz="2400" dirty="0" smtClean="0">
                <a:cs typeface="Times New Roman" panose="02020603050405020304" pitchFamily="18" charset="0"/>
              </a:rPr>
              <a:t>Coughing, deep breathing, chest physiotherapy, a </a:t>
            </a:r>
            <a:r>
              <a:rPr lang="en-US" sz="2400" dirty="0">
                <a:cs typeface="Times New Roman" panose="02020603050405020304" pitchFamily="18" charset="0"/>
              </a:rPr>
              <a:t>high-humidity facemask (using </a:t>
            </a:r>
            <a:r>
              <a:rPr lang="en-US" sz="2400" dirty="0" smtClean="0">
                <a:cs typeface="Times New Roman" panose="02020603050405020304" pitchFamily="18" charset="0"/>
              </a:rPr>
              <a:t>either compressed </a:t>
            </a:r>
            <a:r>
              <a:rPr lang="en-US" sz="2400" dirty="0">
                <a:cs typeface="Times New Roman" panose="02020603050405020304" pitchFamily="18" charset="0"/>
              </a:rPr>
              <a:t>air or oxygen) delivers warm, humidified air to </a:t>
            </a:r>
            <a:r>
              <a:rPr lang="en-US" sz="2400" dirty="0" smtClean="0">
                <a:cs typeface="Times New Roman" panose="02020603050405020304" pitchFamily="18" charset="0"/>
              </a:rPr>
              <a:t>the tracheobronchial </a:t>
            </a:r>
            <a:r>
              <a:rPr lang="en-US" sz="2400" dirty="0">
                <a:cs typeface="Times New Roman" panose="02020603050405020304" pitchFamily="18" charset="0"/>
              </a:rPr>
              <a:t>tree, </a:t>
            </a:r>
            <a:r>
              <a:rPr lang="en-US" sz="2400" dirty="0" smtClean="0">
                <a:cs typeface="Times New Roman" panose="02020603050405020304" pitchFamily="18" charset="0"/>
              </a:rPr>
              <a:t>and helps liquefy secretions.</a:t>
            </a:r>
          </a:p>
          <a:p>
            <a:pPr marL="0" indent="0" algn="just">
              <a:lnSpc>
                <a:spcPct val="150000"/>
              </a:lnSpc>
              <a:buNone/>
            </a:pPr>
            <a:r>
              <a:rPr lang="en-US" sz="2400" dirty="0" smtClean="0">
                <a:cs typeface="Times New Roman" panose="02020603050405020304" pitchFamily="18" charset="0"/>
              </a:rPr>
              <a:t>2- Promoting rest and conserving </a:t>
            </a:r>
            <a:r>
              <a:rPr lang="en-US" sz="2400" dirty="0">
                <a:cs typeface="Times New Roman" panose="02020603050405020304" pitchFamily="18" charset="0"/>
              </a:rPr>
              <a:t>energy (semi Fowler’s position to promote rest and </a:t>
            </a:r>
            <a:r>
              <a:rPr lang="en-US" sz="2400" dirty="0" smtClean="0">
                <a:cs typeface="Times New Roman" panose="02020603050405020304" pitchFamily="18" charset="0"/>
              </a:rPr>
              <a:t>breathing, avoid overexertion).</a:t>
            </a:r>
          </a:p>
          <a:p>
            <a:pPr marL="0" indent="0" algn="just">
              <a:buNone/>
            </a:pPr>
            <a:r>
              <a:rPr lang="en-US" sz="2400" dirty="0" smtClean="0">
                <a:cs typeface="Times New Roman" panose="02020603050405020304" pitchFamily="18" charset="0"/>
              </a:rPr>
              <a:t>3- Promoting </a:t>
            </a:r>
            <a:r>
              <a:rPr lang="en-US" sz="2400" dirty="0">
                <a:cs typeface="Times New Roman" panose="02020603050405020304" pitchFamily="18" charset="0"/>
              </a:rPr>
              <a:t>fluid intake (increased fluid intake </a:t>
            </a:r>
            <a:r>
              <a:rPr lang="en-US" sz="2400" dirty="0" smtClean="0">
                <a:cs typeface="Times New Roman" panose="02020603050405020304" pitchFamily="18" charset="0"/>
              </a:rPr>
              <a:t>at </a:t>
            </a:r>
            <a:r>
              <a:rPr lang="en-US" sz="2400" dirty="0">
                <a:cs typeface="Times New Roman" panose="02020603050405020304" pitchFamily="18" charset="0"/>
              </a:rPr>
              <a:t>least 2 </a:t>
            </a:r>
            <a:r>
              <a:rPr lang="en-US" sz="2400" dirty="0" smtClean="0">
                <a:cs typeface="Times New Roman" panose="02020603050405020304" pitchFamily="18" charset="0"/>
              </a:rPr>
              <a:t>L/day</a:t>
            </a:r>
            <a:r>
              <a:rPr lang="en-US" sz="2400" dirty="0">
                <a:cs typeface="Times New Roman" panose="02020603050405020304" pitchFamily="18" charset="0"/>
              </a:rPr>
              <a:t> </a:t>
            </a:r>
            <a:r>
              <a:rPr lang="en-US" sz="2400" dirty="0" smtClean="0">
                <a:cs typeface="Times New Roman" panose="02020603050405020304" pitchFamily="18" charset="0"/>
              </a:rPr>
              <a:t>because increased respiratory rate and fever). </a:t>
            </a:r>
          </a:p>
          <a:p>
            <a:pPr marL="0" indent="0" algn="just">
              <a:lnSpc>
                <a:spcPct val="150000"/>
              </a:lnSpc>
              <a:buNone/>
            </a:pPr>
            <a:r>
              <a:rPr lang="en-US" sz="2400" dirty="0" smtClean="0">
                <a:cs typeface="Times New Roman" panose="02020603050405020304" pitchFamily="18" charset="0"/>
              </a:rPr>
              <a:t>4- Maintaining </a:t>
            </a:r>
            <a:r>
              <a:rPr lang="en-US" sz="2400" dirty="0">
                <a:cs typeface="Times New Roman" panose="02020603050405020304" pitchFamily="18" charset="0"/>
              </a:rPr>
              <a:t>nutrition (provide fluid, calories, </a:t>
            </a:r>
            <a:r>
              <a:rPr lang="en-US" sz="2400" dirty="0" smtClean="0">
                <a:cs typeface="Times New Roman" panose="02020603050405020304" pitchFamily="18" charset="0"/>
              </a:rPr>
              <a:t>and electrolytes, IV fluids because anorexia).</a:t>
            </a:r>
          </a:p>
          <a:p>
            <a:pPr marL="0" indent="0" algn="just">
              <a:buNone/>
            </a:pPr>
            <a:r>
              <a:rPr lang="en-US" sz="2400" dirty="0">
                <a:cs typeface="Times New Roman" panose="02020603050405020304" pitchFamily="18" charset="0"/>
              </a:rPr>
              <a:t>5- </a:t>
            </a:r>
            <a:r>
              <a:rPr lang="en-US" sz="2400" dirty="0" smtClean="0">
                <a:cs typeface="Times New Roman" panose="02020603050405020304" pitchFamily="18" charset="0"/>
              </a:rPr>
              <a:t>Promoting patients’ </a:t>
            </a:r>
            <a:r>
              <a:rPr lang="en-US" sz="2400" dirty="0">
                <a:cs typeface="Times New Roman" panose="02020603050405020304" pitchFamily="18" charset="0"/>
              </a:rPr>
              <a:t>knowledge (</a:t>
            </a:r>
            <a:r>
              <a:rPr lang="en-US" sz="2400" dirty="0" smtClean="0">
                <a:cs typeface="Times New Roman" panose="02020603050405020304" pitchFamily="18" charset="0"/>
              </a:rPr>
              <a:t>cause,, </a:t>
            </a:r>
            <a:r>
              <a:rPr lang="en-US" sz="2400" dirty="0">
                <a:cs typeface="Times New Roman" panose="02020603050405020304" pitchFamily="18" charset="0"/>
              </a:rPr>
              <a:t>signs and symptoms, </a:t>
            </a:r>
            <a:r>
              <a:rPr lang="en-US" sz="2400" dirty="0" smtClean="0">
                <a:cs typeface="Times New Roman" panose="02020603050405020304" pitchFamily="18" charset="0"/>
              </a:rPr>
              <a:t>and management of pneumonia).</a:t>
            </a:r>
          </a:p>
          <a:p>
            <a:pPr marL="0" indent="0" algn="just">
              <a:lnSpc>
                <a:spcPct val="160000"/>
              </a:lnSpc>
              <a:buNone/>
            </a:pPr>
            <a:r>
              <a:rPr lang="en-US" sz="2400" dirty="0">
                <a:cs typeface="Times New Roman" panose="02020603050405020304" pitchFamily="18" charset="0"/>
              </a:rPr>
              <a:t>6- </a:t>
            </a:r>
            <a:r>
              <a:rPr lang="en-US" sz="2400" dirty="0" smtClean="0">
                <a:cs typeface="Times New Roman" panose="02020603050405020304" pitchFamily="18" charset="0"/>
              </a:rPr>
              <a:t>Monitoring and managing potential </a:t>
            </a:r>
            <a:r>
              <a:rPr lang="en-US" sz="2400" dirty="0">
                <a:cs typeface="Times New Roman" panose="02020603050405020304" pitchFamily="18" charset="0"/>
              </a:rPr>
              <a:t>complications (</a:t>
            </a:r>
            <a:r>
              <a:rPr lang="en-US" sz="2400" dirty="0" smtClean="0">
                <a:cs typeface="Times New Roman" panose="02020603050405020304" pitchFamily="18" charset="0"/>
              </a:rPr>
              <a:t>observation </a:t>
            </a:r>
            <a:r>
              <a:rPr lang="en-US" sz="2400" dirty="0">
                <a:cs typeface="Times New Roman" panose="02020603050405020304" pitchFamily="18" charset="0"/>
              </a:rPr>
              <a:t>for response to antibiotic </a:t>
            </a:r>
            <a:r>
              <a:rPr lang="en-US" sz="2400" dirty="0" smtClean="0">
                <a:cs typeface="Times New Roman" panose="02020603050405020304" pitchFamily="18" charset="0"/>
              </a:rPr>
              <a:t>therapy</a:t>
            </a:r>
            <a:r>
              <a:rPr lang="en-US" sz="2400" dirty="0">
                <a:cs typeface="Times New Roman" panose="02020603050405020304" pitchFamily="18" charset="0"/>
              </a:rPr>
              <a:t>, </a:t>
            </a:r>
            <a:r>
              <a:rPr lang="en-US" sz="2400" dirty="0" smtClean="0">
                <a:cs typeface="Times New Roman" panose="02020603050405020304" pitchFamily="18" charset="0"/>
              </a:rPr>
              <a:t>and monitoring for deterioration </a:t>
            </a:r>
            <a:r>
              <a:rPr lang="en-US" sz="2400" dirty="0">
                <a:cs typeface="Times New Roman" panose="02020603050405020304" pitchFamily="18" charset="0"/>
              </a:rPr>
              <a:t>of condition or resolution </a:t>
            </a:r>
            <a:r>
              <a:rPr lang="en-US" sz="2400" dirty="0" smtClean="0">
                <a:cs typeface="Times New Roman" panose="02020603050405020304" pitchFamily="18" charset="0"/>
              </a:rPr>
              <a:t>of symptoms).</a:t>
            </a:r>
            <a:endParaRPr lang="en-US" sz="2400" dirty="0">
              <a:cs typeface="Times New Roman" panose="02020603050405020304" pitchFamily="18" charset="0"/>
            </a:endParaRPr>
          </a:p>
        </p:txBody>
      </p:sp>
    </p:spTree>
    <p:extLst>
      <p:ext uri="{BB962C8B-B14F-4D97-AF65-F5344CB8AC3E}">
        <p14:creationId xmlns:p14="http://schemas.microsoft.com/office/powerpoint/2010/main" val="873782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5" y="277090"/>
            <a:ext cx="11623962" cy="6373091"/>
          </a:xfrm>
        </p:spPr>
        <p:style>
          <a:lnRef idx="2">
            <a:schemeClr val="accent2"/>
          </a:lnRef>
          <a:fillRef idx="1">
            <a:schemeClr val="lt1"/>
          </a:fillRef>
          <a:effectRef idx="0">
            <a:schemeClr val="accent2"/>
          </a:effectRef>
          <a:fontRef idx="minor">
            <a:schemeClr val="dk1"/>
          </a:fontRef>
        </p:style>
        <p:txBody>
          <a:bodyPr>
            <a:normAutofit fontScale="92500"/>
          </a:bodyPr>
          <a:lstStyle/>
          <a:p>
            <a:pPr marL="0" indent="0">
              <a:buNone/>
            </a:pPr>
            <a:r>
              <a:rPr lang="en-US" b="1" dirty="0">
                <a:solidFill>
                  <a:srgbClr val="FF0000"/>
                </a:solidFill>
              </a:rPr>
              <a:t>Chronic </a:t>
            </a:r>
            <a:r>
              <a:rPr lang="en-US" b="1" dirty="0" smtClean="0">
                <a:solidFill>
                  <a:srgbClr val="FF0000"/>
                </a:solidFill>
              </a:rPr>
              <a:t>Obstructive Pulmonary </a:t>
            </a:r>
            <a:r>
              <a:rPr lang="en-US" b="1" dirty="0">
                <a:solidFill>
                  <a:srgbClr val="FF0000"/>
                </a:solidFill>
              </a:rPr>
              <a:t>D</a:t>
            </a:r>
            <a:r>
              <a:rPr lang="en-US" b="1" dirty="0" smtClean="0">
                <a:solidFill>
                  <a:srgbClr val="FF0000"/>
                </a:solidFill>
              </a:rPr>
              <a:t>isease (COPD)</a:t>
            </a:r>
          </a:p>
          <a:p>
            <a:pPr marL="0" indent="0" algn="just">
              <a:lnSpc>
                <a:spcPct val="150000"/>
              </a:lnSpc>
              <a:buNone/>
            </a:pPr>
            <a:r>
              <a:rPr lang="en-US" dirty="0" smtClean="0"/>
              <a:t>It refers </a:t>
            </a:r>
            <a:r>
              <a:rPr lang="en-US" dirty="0"/>
              <a:t>to a group of diseases that cause airflow blockage and breathing-related problems. It includes emphysema and chronic bronchitis. COPD is a common condition that mainly affects middle-aged or older adults who smoke. is a preventable </a:t>
            </a:r>
            <a:r>
              <a:rPr lang="en-US" dirty="0" smtClean="0"/>
              <a:t>and treatable </a:t>
            </a:r>
            <a:r>
              <a:rPr lang="en-US" dirty="0"/>
              <a:t>slowly progressive respiratory disease of airflow </a:t>
            </a:r>
            <a:r>
              <a:rPr lang="en-US" dirty="0" smtClean="0"/>
              <a:t>obstruction involving </a:t>
            </a:r>
            <a:r>
              <a:rPr lang="en-US" dirty="0"/>
              <a:t>the airways, pulmonary parenchyma, or </a:t>
            </a:r>
            <a:r>
              <a:rPr lang="en-US" dirty="0" smtClean="0"/>
              <a:t>both. The parenchyma includes </a:t>
            </a:r>
            <a:r>
              <a:rPr lang="en-US" dirty="0"/>
              <a:t>any form of lung tissue, including bronchioles, bronchi, </a:t>
            </a:r>
            <a:r>
              <a:rPr lang="en-US" dirty="0" smtClean="0"/>
              <a:t>blood vessels</a:t>
            </a:r>
            <a:r>
              <a:rPr lang="en-US" dirty="0"/>
              <a:t>, interstitium, and alveoli. The airflow limitation or obstruction </a:t>
            </a:r>
            <a:r>
              <a:rPr lang="en-US" dirty="0" smtClean="0"/>
              <a:t>in COPD </a:t>
            </a:r>
            <a:r>
              <a:rPr lang="en-US" dirty="0"/>
              <a:t>is not fully reversible. COPD and lower respiratory diseases are the third leading cause </a:t>
            </a:r>
            <a:r>
              <a:rPr lang="en-US" dirty="0" smtClean="0"/>
              <a:t>of death </a:t>
            </a:r>
            <a:r>
              <a:rPr lang="en-US" dirty="0"/>
              <a:t>in the United States, with heart disease and cancer being number </a:t>
            </a:r>
            <a:r>
              <a:rPr lang="en-US" dirty="0" smtClean="0"/>
              <a:t>one and two.</a:t>
            </a:r>
            <a:endParaRPr lang="en-US" dirty="0"/>
          </a:p>
        </p:txBody>
      </p:sp>
    </p:spTree>
    <p:extLst>
      <p:ext uri="{BB962C8B-B14F-4D97-AF65-F5344CB8AC3E}">
        <p14:creationId xmlns:p14="http://schemas.microsoft.com/office/powerpoint/2010/main" val="397952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124692"/>
            <a:ext cx="11679382" cy="6608618"/>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nSpc>
                <a:spcPct val="150000"/>
              </a:lnSpc>
              <a:buNone/>
            </a:pPr>
            <a:r>
              <a:rPr lang="en-US" b="1" dirty="0">
                <a:solidFill>
                  <a:srgbClr val="FF0000"/>
                </a:solidFill>
              </a:rPr>
              <a:t>Chronic </a:t>
            </a:r>
            <a:r>
              <a:rPr lang="en-US" b="1" dirty="0" smtClean="0">
                <a:solidFill>
                  <a:srgbClr val="FF0000"/>
                </a:solidFill>
              </a:rPr>
              <a:t>bronchitis</a:t>
            </a:r>
            <a:r>
              <a:rPr lang="en-US" dirty="0" smtClean="0"/>
              <a:t>: </a:t>
            </a:r>
            <a:r>
              <a:rPr lang="en-US" sz="2600" dirty="0" smtClean="0"/>
              <a:t>is </a:t>
            </a:r>
            <a:r>
              <a:rPr lang="en-US" sz="2600" dirty="0"/>
              <a:t>defined as the presence </a:t>
            </a:r>
            <a:r>
              <a:rPr lang="en-US" sz="2600" dirty="0" smtClean="0"/>
              <a:t>of cough </a:t>
            </a:r>
            <a:r>
              <a:rPr lang="en-US" sz="2600" dirty="0"/>
              <a:t>and sputum production for at least 3 months in each of </a:t>
            </a:r>
            <a:r>
              <a:rPr lang="en-US" sz="2600" dirty="0" smtClean="0"/>
              <a:t>2 consecutive </a:t>
            </a:r>
            <a:r>
              <a:rPr lang="en-US" sz="2600" dirty="0"/>
              <a:t>years. </a:t>
            </a:r>
            <a:endParaRPr lang="en-US" sz="2600" dirty="0" smtClean="0"/>
          </a:p>
          <a:p>
            <a:pPr marL="0" indent="0">
              <a:lnSpc>
                <a:spcPct val="150000"/>
              </a:lnSpc>
              <a:buNone/>
            </a:pPr>
            <a:r>
              <a:rPr lang="en-US" b="1" dirty="0" smtClean="0">
                <a:solidFill>
                  <a:srgbClr val="FF0000"/>
                </a:solidFill>
              </a:rPr>
              <a:t>Emphysema: </a:t>
            </a:r>
            <a:r>
              <a:rPr lang="en-US" sz="2600" dirty="0" smtClean="0">
                <a:solidFill>
                  <a:schemeClr val="tx1"/>
                </a:solidFill>
              </a:rPr>
              <a:t>is a</a:t>
            </a:r>
            <a:r>
              <a:rPr lang="en-US" sz="2600" dirty="0" smtClean="0"/>
              <a:t> </a:t>
            </a:r>
            <a:r>
              <a:rPr lang="en-US" sz="2600" dirty="0"/>
              <a:t>slowly destroys air sacs in </a:t>
            </a:r>
            <a:r>
              <a:rPr lang="en-US" sz="2600" dirty="0" smtClean="0"/>
              <a:t>the </a:t>
            </a:r>
            <a:r>
              <a:rPr lang="en-US" sz="2600" dirty="0"/>
              <a:t>lungs, which interferes with outward air </a:t>
            </a:r>
            <a:r>
              <a:rPr lang="en-US" sz="2600" dirty="0" smtClean="0"/>
              <a:t>flow and </a:t>
            </a:r>
            <a:r>
              <a:rPr lang="en-US" sz="2600" dirty="0"/>
              <a:t>destruction of the walls of the </a:t>
            </a:r>
            <a:r>
              <a:rPr lang="en-US" sz="2600" dirty="0" smtClean="0"/>
              <a:t>alveoli. </a:t>
            </a:r>
          </a:p>
          <a:p>
            <a:pPr marL="0" indent="0">
              <a:lnSpc>
                <a:spcPct val="150000"/>
              </a:lnSpc>
              <a:buNone/>
            </a:pPr>
            <a:r>
              <a:rPr lang="en-US" b="1" dirty="0" smtClean="0">
                <a:solidFill>
                  <a:srgbClr val="FF0000"/>
                </a:solidFill>
              </a:rPr>
              <a:t>Symptoms</a:t>
            </a:r>
          </a:p>
          <a:p>
            <a:pPr marL="0" indent="0">
              <a:lnSpc>
                <a:spcPct val="150000"/>
              </a:lnSpc>
              <a:buNone/>
            </a:pPr>
            <a:r>
              <a:rPr lang="en-US" sz="2600" dirty="0" smtClean="0"/>
              <a:t>1- Chronic cough.</a:t>
            </a:r>
          </a:p>
          <a:p>
            <a:pPr marL="0" indent="0">
              <a:lnSpc>
                <a:spcPct val="150000"/>
              </a:lnSpc>
              <a:buNone/>
            </a:pPr>
            <a:r>
              <a:rPr lang="en-US" sz="2600" dirty="0" smtClean="0"/>
              <a:t>2- Sputum production.</a:t>
            </a:r>
          </a:p>
          <a:p>
            <a:pPr marL="0" indent="0">
              <a:lnSpc>
                <a:spcPct val="150000"/>
              </a:lnSpc>
              <a:buNone/>
            </a:pPr>
            <a:r>
              <a:rPr lang="en-US" sz="2600" dirty="0" smtClean="0"/>
              <a:t>3- Dyspnea.</a:t>
            </a:r>
            <a:r>
              <a:rPr lang="en-US" sz="2600" dirty="0"/>
              <a:t/>
            </a:r>
            <a:br>
              <a:rPr lang="en-US" sz="2600" dirty="0"/>
            </a:br>
            <a:r>
              <a:rPr lang="en-US" sz="2600" dirty="0"/>
              <a:t>4- </a:t>
            </a:r>
            <a:r>
              <a:rPr lang="en-US" sz="2600" dirty="0" smtClean="0"/>
              <a:t>wheezing.</a:t>
            </a:r>
          </a:p>
          <a:p>
            <a:pPr marL="0" indent="0">
              <a:lnSpc>
                <a:spcPct val="150000"/>
              </a:lnSpc>
              <a:buNone/>
            </a:pPr>
            <a:r>
              <a:rPr lang="en-US" sz="2600" dirty="0" smtClean="0"/>
              <a:t>5- Chest tightness.</a:t>
            </a:r>
            <a:endParaRPr lang="en-US" sz="2600" dirty="0"/>
          </a:p>
        </p:txBody>
      </p:sp>
    </p:spTree>
    <p:extLst>
      <p:ext uri="{BB962C8B-B14F-4D97-AF65-F5344CB8AC3E}">
        <p14:creationId xmlns:p14="http://schemas.microsoft.com/office/powerpoint/2010/main" val="218403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715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 y="193964"/>
            <a:ext cx="11637817" cy="6428509"/>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b="1" dirty="0" smtClean="0">
                <a:solidFill>
                  <a:srgbClr val="FF0000"/>
                </a:solidFill>
              </a:rPr>
              <a:t>Diagnostic Tests </a:t>
            </a:r>
          </a:p>
          <a:p>
            <a:pPr marL="0" indent="0">
              <a:buNone/>
            </a:pPr>
            <a:r>
              <a:rPr lang="en-US" sz="2600" dirty="0" smtClean="0">
                <a:solidFill>
                  <a:schemeClr val="tx1"/>
                </a:solidFill>
              </a:rPr>
              <a:t>1- Health history and physical examination.</a:t>
            </a:r>
          </a:p>
          <a:p>
            <a:pPr marL="0" indent="0">
              <a:lnSpc>
                <a:spcPct val="150000"/>
              </a:lnSpc>
              <a:buNone/>
            </a:pPr>
            <a:r>
              <a:rPr lang="en-US" sz="2600" dirty="0">
                <a:solidFill>
                  <a:schemeClr val="tx1"/>
                </a:solidFill>
              </a:rPr>
              <a:t>2- Pulmonary function studies are used to </a:t>
            </a:r>
            <a:r>
              <a:rPr lang="en-US" sz="2600" dirty="0" smtClean="0">
                <a:solidFill>
                  <a:schemeClr val="tx1"/>
                </a:solidFill>
              </a:rPr>
              <a:t>help confirm </a:t>
            </a:r>
            <a:r>
              <a:rPr lang="en-US" sz="2600" dirty="0">
                <a:solidFill>
                  <a:schemeClr val="tx1"/>
                </a:solidFill>
              </a:rPr>
              <a:t>the diagnosis of COPD, determine disease severity, and </a:t>
            </a:r>
            <a:r>
              <a:rPr lang="en-US" sz="2600" dirty="0" smtClean="0">
                <a:solidFill>
                  <a:schemeClr val="tx1"/>
                </a:solidFill>
              </a:rPr>
              <a:t>monitor disease progression.</a:t>
            </a:r>
          </a:p>
          <a:p>
            <a:pPr marL="0" indent="0">
              <a:lnSpc>
                <a:spcPct val="150000"/>
              </a:lnSpc>
              <a:buNone/>
            </a:pPr>
            <a:r>
              <a:rPr lang="en-US" sz="2600" dirty="0">
                <a:solidFill>
                  <a:schemeClr val="tx1"/>
                </a:solidFill>
              </a:rPr>
              <a:t>3- Spirometry is used to evaluate airflow </a:t>
            </a:r>
            <a:r>
              <a:rPr lang="en-US" sz="2600" dirty="0" smtClean="0">
                <a:solidFill>
                  <a:schemeClr val="tx1"/>
                </a:solidFill>
              </a:rPr>
              <a:t>obstruction.</a:t>
            </a:r>
          </a:p>
          <a:p>
            <a:pPr marL="0" indent="0">
              <a:lnSpc>
                <a:spcPct val="150000"/>
              </a:lnSpc>
              <a:buNone/>
            </a:pPr>
            <a:r>
              <a:rPr lang="en-US" sz="2600" dirty="0">
                <a:solidFill>
                  <a:schemeClr val="tx1"/>
                </a:solidFill>
              </a:rPr>
              <a:t>4- Arterial blood gas </a:t>
            </a:r>
            <a:r>
              <a:rPr lang="en-US" sz="2600" dirty="0" smtClean="0">
                <a:solidFill>
                  <a:schemeClr val="tx1"/>
                </a:solidFill>
              </a:rPr>
              <a:t>measurements.</a:t>
            </a:r>
          </a:p>
          <a:p>
            <a:pPr marL="0" indent="0">
              <a:lnSpc>
                <a:spcPct val="150000"/>
              </a:lnSpc>
              <a:buNone/>
            </a:pPr>
            <a:r>
              <a:rPr lang="en-US" sz="2600" dirty="0">
                <a:solidFill>
                  <a:schemeClr val="tx1"/>
                </a:solidFill>
              </a:rPr>
              <a:t>5- A chest x-ray may be obtained to exclude </a:t>
            </a:r>
            <a:r>
              <a:rPr lang="en-US" sz="2600" dirty="0" smtClean="0">
                <a:solidFill>
                  <a:schemeClr val="tx1"/>
                </a:solidFill>
              </a:rPr>
              <a:t>alternative diagnoses.</a:t>
            </a:r>
          </a:p>
          <a:p>
            <a:pPr marL="0" indent="0">
              <a:lnSpc>
                <a:spcPct val="150000"/>
              </a:lnSpc>
              <a:buNone/>
            </a:pPr>
            <a:r>
              <a:rPr lang="en-US" dirty="0"/>
              <a:t/>
            </a:r>
            <a:br>
              <a:rPr lang="en-US" dirty="0"/>
            </a:br>
            <a:endParaRPr lang="en-US" dirty="0"/>
          </a:p>
        </p:txBody>
      </p:sp>
    </p:spTree>
    <p:extLst>
      <p:ext uri="{BB962C8B-B14F-4D97-AF65-F5344CB8AC3E}">
        <p14:creationId xmlns:p14="http://schemas.microsoft.com/office/powerpoint/2010/main" val="2182825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5526"/>
            <a:ext cx="11679382" cy="6414655"/>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b="1" dirty="0" smtClean="0">
                <a:solidFill>
                  <a:srgbClr val="FF0000"/>
                </a:solidFill>
              </a:rPr>
              <a:t>Risk Factors</a:t>
            </a:r>
          </a:p>
          <a:p>
            <a:pPr marL="0" indent="0">
              <a:lnSpc>
                <a:spcPct val="150000"/>
              </a:lnSpc>
              <a:buNone/>
            </a:pPr>
            <a:r>
              <a:rPr lang="en-US" sz="2600" dirty="0" smtClean="0">
                <a:solidFill>
                  <a:schemeClr val="tx1"/>
                </a:solidFill>
              </a:rPr>
              <a:t>1- Exposure </a:t>
            </a:r>
            <a:r>
              <a:rPr lang="en-US" sz="2600" dirty="0">
                <a:solidFill>
                  <a:schemeClr val="tx1"/>
                </a:solidFill>
              </a:rPr>
              <a:t>to tobacco smoke accounts for an estimated 80% to </a:t>
            </a:r>
            <a:r>
              <a:rPr lang="en-US" sz="2600" dirty="0" smtClean="0">
                <a:solidFill>
                  <a:schemeClr val="tx1"/>
                </a:solidFill>
              </a:rPr>
              <a:t>90% of </a:t>
            </a:r>
            <a:r>
              <a:rPr lang="en-US" sz="2600" dirty="0">
                <a:solidFill>
                  <a:schemeClr val="tx1"/>
                </a:solidFill>
              </a:rPr>
              <a:t>cases of chronic obstructive pulmonary </a:t>
            </a:r>
            <a:r>
              <a:rPr lang="en-US" sz="2600" dirty="0" smtClean="0">
                <a:solidFill>
                  <a:schemeClr val="tx1"/>
                </a:solidFill>
              </a:rPr>
              <a:t>disease.</a:t>
            </a:r>
            <a:endParaRPr lang="en-US" sz="2600" dirty="0">
              <a:solidFill>
                <a:schemeClr val="tx1"/>
              </a:solidFill>
            </a:endParaRPr>
          </a:p>
          <a:p>
            <a:pPr marL="0" indent="0">
              <a:buNone/>
            </a:pPr>
            <a:r>
              <a:rPr lang="en-US" sz="2600" dirty="0" smtClean="0">
                <a:solidFill>
                  <a:schemeClr val="tx1"/>
                </a:solidFill>
              </a:rPr>
              <a:t>2- Passive </a:t>
            </a:r>
            <a:r>
              <a:rPr lang="en-US" sz="2600" dirty="0">
                <a:solidFill>
                  <a:schemeClr val="tx1"/>
                </a:solidFill>
              </a:rPr>
              <a:t>smoking (i.e., secondhand smoke</a:t>
            </a:r>
            <a:r>
              <a:rPr lang="en-US" sz="2600" dirty="0" smtClean="0">
                <a:solidFill>
                  <a:schemeClr val="tx1"/>
                </a:solidFill>
              </a:rPr>
              <a:t>).</a:t>
            </a:r>
            <a:endParaRPr lang="en-US" sz="2600" dirty="0">
              <a:solidFill>
                <a:schemeClr val="tx1"/>
              </a:solidFill>
            </a:endParaRPr>
          </a:p>
          <a:p>
            <a:pPr marL="0" indent="0">
              <a:buNone/>
            </a:pPr>
            <a:r>
              <a:rPr lang="en-US" sz="2600" dirty="0" smtClean="0">
                <a:solidFill>
                  <a:schemeClr val="tx1"/>
                </a:solidFill>
              </a:rPr>
              <a:t>3- Increased age.</a:t>
            </a:r>
            <a:endParaRPr lang="en-US" sz="2600" dirty="0">
              <a:solidFill>
                <a:schemeClr val="tx1"/>
              </a:solidFill>
            </a:endParaRPr>
          </a:p>
          <a:p>
            <a:pPr marL="0" indent="0">
              <a:buNone/>
            </a:pPr>
            <a:r>
              <a:rPr lang="en-US" sz="2600" dirty="0" smtClean="0">
                <a:solidFill>
                  <a:schemeClr val="tx1"/>
                </a:solidFill>
              </a:rPr>
              <a:t>4- Occupational </a:t>
            </a:r>
            <a:r>
              <a:rPr lang="en-US" sz="2600" dirty="0">
                <a:solidFill>
                  <a:schemeClr val="tx1"/>
                </a:solidFill>
              </a:rPr>
              <a:t>exposure—dust, </a:t>
            </a:r>
            <a:r>
              <a:rPr lang="en-US" sz="2600" dirty="0" smtClean="0">
                <a:solidFill>
                  <a:schemeClr val="tx1"/>
                </a:solidFill>
              </a:rPr>
              <a:t>chemicals.</a:t>
            </a:r>
            <a:endParaRPr lang="en-US" sz="2600" dirty="0">
              <a:solidFill>
                <a:schemeClr val="tx1"/>
              </a:solidFill>
            </a:endParaRPr>
          </a:p>
          <a:p>
            <a:pPr marL="0" indent="0">
              <a:buNone/>
            </a:pPr>
            <a:r>
              <a:rPr lang="en-US" sz="2600" dirty="0" smtClean="0">
                <a:solidFill>
                  <a:schemeClr val="tx1"/>
                </a:solidFill>
              </a:rPr>
              <a:t>5- Indoor </a:t>
            </a:r>
            <a:r>
              <a:rPr lang="en-US" sz="2600" dirty="0">
                <a:solidFill>
                  <a:schemeClr val="tx1"/>
                </a:solidFill>
              </a:rPr>
              <a:t>and outdoor air </a:t>
            </a:r>
            <a:r>
              <a:rPr lang="en-US" sz="2600" dirty="0" smtClean="0">
                <a:solidFill>
                  <a:schemeClr val="tx1"/>
                </a:solidFill>
              </a:rPr>
              <a:t>pollution.</a:t>
            </a:r>
            <a:endParaRPr lang="en-US" sz="2600" dirty="0">
              <a:solidFill>
                <a:schemeClr val="tx1"/>
              </a:solidFill>
            </a:endParaRPr>
          </a:p>
          <a:p>
            <a:pPr marL="0" indent="0">
              <a:lnSpc>
                <a:spcPct val="150000"/>
              </a:lnSpc>
              <a:buNone/>
            </a:pPr>
            <a:r>
              <a:rPr lang="en-US" sz="2600" dirty="0" smtClean="0">
                <a:solidFill>
                  <a:schemeClr val="tx1"/>
                </a:solidFill>
              </a:rPr>
              <a:t>6- Genetic </a:t>
            </a:r>
            <a:r>
              <a:rPr lang="en-US" sz="2600" dirty="0">
                <a:solidFill>
                  <a:schemeClr val="tx1"/>
                </a:solidFill>
              </a:rPr>
              <a:t>abnormalities, including a deficiency of </a:t>
            </a:r>
            <a:r>
              <a:rPr lang="en-US" sz="2600" dirty="0" smtClean="0">
                <a:solidFill>
                  <a:schemeClr val="tx1"/>
                </a:solidFill>
              </a:rPr>
              <a:t>alpha1-antitrypsin, an </a:t>
            </a:r>
            <a:r>
              <a:rPr lang="en-US" sz="2600" dirty="0">
                <a:solidFill>
                  <a:schemeClr val="tx1"/>
                </a:solidFill>
              </a:rPr>
              <a:t>enzyme inhibitor that normally counteracts the destruction </a:t>
            </a:r>
            <a:r>
              <a:rPr lang="en-US" sz="2600" dirty="0" smtClean="0">
                <a:solidFill>
                  <a:schemeClr val="tx1"/>
                </a:solidFill>
              </a:rPr>
              <a:t>of lung </a:t>
            </a:r>
            <a:r>
              <a:rPr lang="en-US" sz="2600" dirty="0">
                <a:solidFill>
                  <a:schemeClr val="tx1"/>
                </a:solidFill>
              </a:rPr>
              <a:t>tissue by certain other </a:t>
            </a:r>
            <a:r>
              <a:rPr lang="en-US" sz="2600" dirty="0" smtClean="0">
                <a:solidFill>
                  <a:schemeClr val="tx1"/>
                </a:solidFill>
              </a:rPr>
              <a:t>enzymes.</a:t>
            </a:r>
          </a:p>
          <a:p>
            <a:pPr marL="0" indent="0">
              <a:lnSpc>
                <a:spcPct val="150000"/>
              </a:lnSpc>
              <a:buNone/>
            </a:pPr>
            <a:r>
              <a:rPr lang="en-US" sz="2600" dirty="0" smtClean="0">
                <a:solidFill>
                  <a:schemeClr val="tx1"/>
                </a:solidFill>
              </a:rPr>
              <a:t>7- Asthma.  </a:t>
            </a:r>
            <a:endParaRPr lang="en-US" sz="2600" dirty="0">
              <a:solidFill>
                <a:schemeClr val="tx1"/>
              </a:solidFill>
            </a:endParaRPr>
          </a:p>
        </p:txBody>
      </p:sp>
    </p:spTree>
    <p:extLst>
      <p:ext uri="{BB962C8B-B14F-4D97-AF65-F5344CB8AC3E}">
        <p14:creationId xmlns:p14="http://schemas.microsoft.com/office/powerpoint/2010/main" val="84923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96982"/>
            <a:ext cx="11679382" cy="6664036"/>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n-US" b="1" dirty="0" smtClean="0">
                <a:solidFill>
                  <a:srgbClr val="FF0000"/>
                </a:solidFill>
              </a:rPr>
              <a:t>Complications</a:t>
            </a:r>
          </a:p>
          <a:p>
            <a:pPr marL="0" indent="0">
              <a:buNone/>
            </a:pPr>
            <a:r>
              <a:rPr lang="en-US" sz="2600" dirty="0">
                <a:solidFill>
                  <a:schemeClr val="tx1"/>
                </a:solidFill>
              </a:rPr>
              <a:t>1- </a:t>
            </a:r>
            <a:r>
              <a:rPr lang="en-US" sz="2600" dirty="0" smtClean="0">
                <a:solidFill>
                  <a:schemeClr val="tx1"/>
                </a:solidFill>
              </a:rPr>
              <a:t>Respiratory failure.</a:t>
            </a:r>
          </a:p>
          <a:p>
            <a:pPr marL="0" indent="0">
              <a:buNone/>
            </a:pPr>
            <a:r>
              <a:rPr lang="en-US" sz="2600" dirty="0">
                <a:solidFill>
                  <a:schemeClr val="tx1"/>
                </a:solidFill>
              </a:rPr>
              <a:t>2- </a:t>
            </a:r>
            <a:r>
              <a:rPr lang="en-US" sz="2600" dirty="0" smtClean="0">
                <a:solidFill>
                  <a:schemeClr val="tx1"/>
                </a:solidFill>
              </a:rPr>
              <a:t>Pneumonia.</a:t>
            </a:r>
          </a:p>
          <a:p>
            <a:pPr marL="0" indent="0">
              <a:buNone/>
            </a:pPr>
            <a:r>
              <a:rPr lang="en-US" sz="2600" dirty="0">
                <a:solidFill>
                  <a:schemeClr val="tx1"/>
                </a:solidFill>
              </a:rPr>
              <a:t>3- </a:t>
            </a:r>
            <a:r>
              <a:rPr lang="en-US" sz="2600" dirty="0" smtClean="0">
                <a:solidFill>
                  <a:schemeClr val="tx1"/>
                </a:solidFill>
              </a:rPr>
              <a:t>Chronic atelectasis.</a:t>
            </a:r>
          </a:p>
          <a:p>
            <a:pPr marL="0" indent="0">
              <a:buNone/>
            </a:pPr>
            <a:r>
              <a:rPr lang="en-US" sz="2600" dirty="0" smtClean="0">
                <a:solidFill>
                  <a:schemeClr val="tx1"/>
                </a:solidFill>
              </a:rPr>
              <a:t>4- Pneumothorax.</a:t>
            </a:r>
          </a:p>
          <a:p>
            <a:pPr marL="0" indent="0">
              <a:buNone/>
            </a:pPr>
            <a:r>
              <a:rPr lang="en-US" sz="2600" dirty="0" smtClean="0">
                <a:solidFill>
                  <a:schemeClr val="tx1"/>
                </a:solidFill>
              </a:rPr>
              <a:t>5- Pulmonary </a:t>
            </a:r>
            <a:r>
              <a:rPr lang="en-US" sz="2600" dirty="0">
                <a:solidFill>
                  <a:schemeClr val="tx1"/>
                </a:solidFill>
              </a:rPr>
              <a:t>arterial </a:t>
            </a:r>
            <a:r>
              <a:rPr lang="en-US" sz="2600" dirty="0" smtClean="0">
                <a:solidFill>
                  <a:schemeClr val="tx1"/>
                </a:solidFill>
              </a:rPr>
              <a:t>hypertension.</a:t>
            </a:r>
          </a:p>
          <a:p>
            <a:pPr marL="0" indent="0">
              <a:buNone/>
            </a:pPr>
            <a:r>
              <a:rPr lang="en-US" b="1" dirty="0" smtClean="0">
                <a:solidFill>
                  <a:srgbClr val="FF0000"/>
                </a:solidFill>
              </a:rPr>
              <a:t>Treatment </a:t>
            </a:r>
          </a:p>
          <a:p>
            <a:pPr marL="0" indent="0">
              <a:buNone/>
            </a:pPr>
            <a:r>
              <a:rPr lang="en-US" sz="2600" dirty="0">
                <a:solidFill>
                  <a:schemeClr val="tx1"/>
                </a:solidFill>
              </a:rPr>
              <a:t>1- Smoking </a:t>
            </a:r>
            <a:r>
              <a:rPr lang="en-US" sz="2600" dirty="0" smtClean="0">
                <a:solidFill>
                  <a:schemeClr val="tx1"/>
                </a:solidFill>
              </a:rPr>
              <a:t>cessation.</a:t>
            </a:r>
          </a:p>
          <a:p>
            <a:pPr marL="0" indent="0">
              <a:buNone/>
            </a:pPr>
            <a:r>
              <a:rPr lang="en-US" sz="2600" dirty="0">
                <a:solidFill>
                  <a:schemeClr val="tx1"/>
                </a:solidFill>
              </a:rPr>
              <a:t>2- Oxygen </a:t>
            </a:r>
            <a:r>
              <a:rPr lang="en-US" sz="2600" dirty="0" smtClean="0">
                <a:solidFill>
                  <a:schemeClr val="tx1"/>
                </a:solidFill>
              </a:rPr>
              <a:t>therapy.</a:t>
            </a:r>
          </a:p>
          <a:p>
            <a:pPr marL="0" indent="0">
              <a:buNone/>
            </a:pPr>
            <a:r>
              <a:rPr lang="en-US" sz="2600" dirty="0" smtClean="0">
                <a:solidFill>
                  <a:schemeClr val="tx1"/>
                </a:solidFill>
              </a:rPr>
              <a:t>3- </a:t>
            </a:r>
            <a:r>
              <a:rPr lang="en-US" sz="2600" dirty="0">
                <a:solidFill>
                  <a:schemeClr val="tx1"/>
                </a:solidFill>
              </a:rPr>
              <a:t>S</a:t>
            </a:r>
            <a:r>
              <a:rPr lang="en-US" sz="2600" dirty="0" smtClean="0">
                <a:solidFill>
                  <a:schemeClr val="tx1"/>
                </a:solidFill>
              </a:rPr>
              <a:t>hort-acting </a:t>
            </a:r>
            <a:r>
              <a:rPr lang="en-US" sz="2600" dirty="0">
                <a:solidFill>
                  <a:schemeClr val="tx1"/>
                </a:solidFill>
              </a:rPr>
              <a:t>bronchodilator</a:t>
            </a:r>
            <a:r>
              <a:rPr lang="en-US" b="1" dirty="0" smtClean="0">
                <a:solidFill>
                  <a:srgbClr val="FF0000"/>
                </a:solidFill>
              </a:rPr>
              <a:t> </a:t>
            </a:r>
            <a:r>
              <a:rPr lang="en-US" sz="2600" dirty="0" smtClean="0">
                <a:solidFill>
                  <a:schemeClr val="tx1"/>
                </a:solidFill>
              </a:rPr>
              <a:t>(mild COPD).</a:t>
            </a:r>
          </a:p>
          <a:p>
            <a:pPr marL="0" indent="0">
              <a:buNone/>
            </a:pPr>
            <a:r>
              <a:rPr lang="en-US" sz="2600" dirty="0" smtClean="0">
                <a:solidFill>
                  <a:schemeClr val="tx1"/>
                </a:solidFill>
              </a:rPr>
              <a:t>4- </a:t>
            </a:r>
            <a:r>
              <a:rPr lang="en-US" sz="2600" dirty="0">
                <a:solidFill>
                  <a:schemeClr val="tx1"/>
                </a:solidFill>
              </a:rPr>
              <a:t>L</a:t>
            </a:r>
            <a:r>
              <a:rPr lang="en-US" sz="2600" dirty="0" smtClean="0">
                <a:solidFill>
                  <a:schemeClr val="tx1"/>
                </a:solidFill>
              </a:rPr>
              <a:t>ong-acting bronchodilators (severe).</a:t>
            </a:r>
          </a:p>
          <a:p>
            <a:pPr marL="0" indent="0">
              <a:buNone/>
            </a:pPr>
            <a:r>
              <a:rPr lang="en-US" sz="2600" dirty="0" smtClean="0">
                <a:solidFill>
                  <a:schemeClr val="tx1"/>
                </a:solidFill>
              </a:rPr>
              <a:t>5- inhaled corticosteroids.</a:t>
            </a:r>
          </a:p>
          <a:p>
            <a:pPr marL="0" indent="0">
              <a:buNone/>
            </a:pPr>
            <a:r>
              <a:rPr lang="en-US" sz="2600" dirty="0">
                <a:solidFill>
                  <a:schemeClr val="tx1"/>
                </a:solidFill>
              </a:rPr>
              <a:t>6</a:t>
            </a:r>
            <a:r>
              <a:rPr lang="en-US" sz="2600" dirty="0" smtClean="0">
                <a:solidFill>
                  <a:schemeClr val="tx1"/>
                </a:solidFill>
              </a:rPr>
              <a:t>- Lung transplantation.</a:t>
            </a:r>
          </a:p>
          <a:p>
            <a:pPr marL="0" indent="0">
              <a:buNone/>
            </a:pPr>
            <a:r>
              <a:rPr lang="en-US" sz="2600" dirty="0" smtClean="0">
                <a:solidFill>
                  <a:schemeClr val="tx1"/>
                </a:solidFill>
              </a:rPr>
              <a:t>7- Other drugs include alpha1-antitrypsin </a:t>
            </a:r>
            <a:r>
              <a:rPr lang="en-US" sz="2600" dirty="0">
                <a:solidFill>
                  <a:schemeClr val="tx1"/>
                </a:solidFill>
              </a:rPr>
              <a:t>augmentation therapy, antibiotic agents, mucolytic</a:t>
            </a:r>
          </a:p>
          <a:p>
            <a:pPr marL="0" indent="0">
              <a:buNone/>
            </a:pPr>
            <a:r>
              <a:rPr lang="en-US" sz="2600" dirty="0">
                <a:solidFill>
                  <a:schemeClr val="tx1"/>
                </a:solidFill>
              </a:rPr>
              <a:t>agents, antitussive agents, vasodilators, and narcotics  </a:t>
            </a:r>
            <a:endParaRPr lang="en-US" dirty="0">
              <a:solidFill>
                <a:srgbClr val="FF0000"/>
              </a:solidFill>
            </a:endParaRPr>
          </a:p>
        </p:txBody>
      </p:sp>
    </p:spTree>
    <p:extLst>
      <p:ext uri="{BB962C8B-B14F-4D97-AF65-F5344CB8AC3E}">
        <p14:creationId xmlns:p14="http://schemas.microsoft.com/office/powerpoint/2010/main" val="2382031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249382"/>
            <a:ext cx="11651673" cy="64008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US" b="1" dirty="0" smtClean="0">
                <a:solidFill>
                  <a:srgbClr val="FF0000"/>
                </a:solidFill>
              </a:rPr>
              <a:t>Nursing Diagnosis</a:t>
            </a:r>
          </a:p>
          <a:p>
            <a:pPr marL="0" indent="0">
              <a:lnSpc>
                <a:spcPct val="100000"/>
              </a:lnSpc>
              <a:buNone/>
            </a:pPr>
            <a:r>
              <a:rPr lang="en-US" sz="2600" dirty="0" smtClean="0">
                <a:solidFill>
                  <a:schemeClr val="tx1"/>
                </a:solidFill>
              </a:rPr>
              <a:t>1- Ineffective </a:t>
            </a:r>
            <a:r>
              <a:rPr lang="en-US" sz="2600" dirty="0">
                <a:solidFill>
                  <a:schemeClr val="tx1"/>
                </a:solidFill>
              </a:rPr>
              <a:t>Airway Clearance r/t </a:t>
            </a:r>
            <a:r>
              <a:rPr lang="en-US" sz="2600" dirty="0" smtClean="0">
                <a:solidFill>
                  <a:schemeClr val="tx1"/>
                </a:solidFill>
              </a:rPr>
              <a:t>Bronchospasm and secretions                   Manifested by cough and dyspnea.</a:t>
            </a:r>
            <a:endParaRPr lang="en-US" sz="2600" dirty="0">
              <a:solidFill>
                <a:schemeClr val="tx1"/>
              </a:solidFill>
            </a:endParaRPr>
          </a:p>
          <a:p>
            <a:pPr marL="0" indent="0">
              <a:lnSpc>
                <a:spcPct val="150000"/>
              </a:lnSpc>
              <a:buNone/>
            </a:pPr>
            <a:r>
              <a:rPr lang="en-US" sz="2600" dirty="0" smtClean="0">
                <a:solidFill>
                  <a:schemeClr val="tx1"/>
                </a:solidFill>
              </a:rPr>
              <a:t>2- Impaired </a:t>
            </a:r>
            <a:r>
              <a:rPr lang="en-US" sz="2600" dirty="0">
                <a:solidFill>
                  <a:schemeClr val="tx1"/>
                </a:solidFill>
              </a:rPr>
              <a:t>Gas Exchange </a:t>
            </a:r>
            <a:r>
              <a:rPr lang="en-US" sz="2600" dirty="0" smtClean="0">
                <a:solidFill>
                  <a:schemeClr val="tx1"/>
                </a:solidFill>
              </a:rPr>
              <a:t>r/t Altered </a:t>
            </a:r>
            <a:r>
              <a:rPr lang="en-US" sz="2600" dirty="0">
                <a:solidFill>
                  <a:schemeClr val="tx1"/>
                </a:solidFill>
              </a:rPr>
              <a:t>oxygen supply (obstruction of airways by secretions, </a:t>
            </a:r>
            <a:r>
              <a:rPr lang="en-US" sz="2600" dirty="0" smtClean="0">
                <a:solidFill>
                  <a:schemeClr val="tx1"/>
                </a:solidFill>
              </a:rPr>
              <a:t>bronchospasm), Alveoli destruction, and Alveolar-capillary </a:t>
            </a:r>
            <a:r>
              <a:rPr lang="en-US" sz="2600" dirty="0">
                <a:solidFill>
                  <a:schemeClr val="tx1"/>
                </a:solidFill>
              </a:rPr>
              <a:t>membrane </a:t>
            </a:r>
            <a:r>
              <a:rPr lang="en-US" sz="2600" dirty="0" smtClean="0">
                <a:solidFill>
                  <a:schemeClr val="tx1"/>
                </a:solidFill>
              </a:rPr>
              <a:t>changes</a:t>
            </a:r>
            <a:r>
              <a:rPr lang="en-US" sz="2600" dirty="0">
                <a:solidFill>
                  <a:schemeClr val="tx1"/>
                </a:solidFill>
              </a:rPr>
              <a:t>, Manifested by </a:t>
            </a:r>
            <a:r>
              <a:rPr lang="en-US" sz="2600" dirty="0" smtClean="0">
                <a:solidFill>
                  <a:schemeClr val="tx1"/>
                </a:solidFill>
              </a:rPr>
              <a:t>Dyspnea, Abnormal </a:t>
            </a:r>
            <a:r>
              <a:rPr lang="en-US" sz="2600" dirty="0">
                <a:solidFill>
                  <a:schemeClr val="tx1"/>
                </a:solidFill>
              </a:rPr>
              <a:t>ABG values (hypoxia and hypercapnia)  </a:t>
            </a:r>
          </a:p>
          <a:p>
            <a:pPr marL="0" indent="0">
              <a:lnSpc>
                <a:spcPct val="150000"/>
              </a:lnSpc>
              <a:buNone/>
            </a:pPr>
            <a:r>
              <a:rPr lang="en-US" sz="2600" dirty="0" smtClean="0">
                <a:solidFill>
                  <a:schemeClr val="tx1"/>
                </a:solidFill>
              </a:rPr>
              <a:t>3- Ineffective </a:t>
            </a:r>
            <a:r>
              <a:rPr lang="en-US" sz="2600" dirty="0">
                <a:solidFill>
                  <a:schemeClr val="tx1"/>
                </a:solidFill>
              </a:rPr>
              <a:t>Breathing Pattern </a:t>
            </a:r>
            <a:r>
              <a:rPr lang="en-US" sz="2600" dirty="0" smtClean="0">
                <a:solidFill>
                  <a:schemeClr val="tx1"/>
                </a:solidFill>
              </a:rPr>
              <a:t>r/t Retained Secretions and </a:t>
            </a:r>
            <a:r>
              <a:rPr lang="en-US" sz="2600" dirty="0">
                <a:solidFill>
                  <a:schemeClr val="tx1"/>
                </a:solidFill>
              </a:rPr>
              <a:t>obstruction       Manifested by Wheezes/crackles on </a:t>
            </a:r>
            <a:r>
              <a:rPr lang="en-US" sz="2600" dirty="0" smtClean="0">
                <a:solidFill>
                  <a:schemeClr val="tx1"/>
                </a:solidFill>
              </a:rPr>
              <a:t>auscultation and tachypnea.</a:t>
            </a:r>
            <a:endParaRPr lang="en-US" sz="2600" dirty="0">
              <a:solidFill>
                <a:schemeClr val="tx1"/>
              </a:solidFill>
            </a:endParaRPr>
          </a:p>
          <a:p>
            <a:pPr marL="0" indent="0">
              <a:buNone/>
            </a:pPr>
            <a:r>
              <a:rPr lang="en-US" sz="2600" dirty="0" smtClean="0">
                <a:solidFill>
                  <a:schemeClr val="tx1"/>
                </a:solidFill>
              </a:rPr>
              <a:t>4- Imbalanced </a:t>
            </a:r>
            <a:r>
              <a:rPr lang="en-US" sz="2600" dirty="0">
                <a:solidFill>
                  <a:schemeClr val="tx1"/>
                </a:solidFill>
              </a:rPr>
              <a:t>Nutrition: Less Than Body </a:t>
            </a:r>
            <a:r>
              <a:rPr lang="en-US" sz="2600" dirty="0" smtClean="0">
                <a:solidFill>
                  <a:schemeClr val="tx1"/>
                </a:solidFill>
              </a:rPr>
              <a:t>Requirements.</a:t>
            </a:r>
            <a:endParaRPr lang="en-US" sz="2600" dirty="0">
              <a:solidFill>
                <a:schemeClr val="tx1"/>
              </a:solidFill>
            </a:endParaRPr>
          </a:p>
          <a:p>
            <a:pPr marL="0" indent="0">
              <a:buNone/>
            </a:pPr>
            <a:r>
              <a:rPr lang="en-US" sz="2600" dirty="0" smtClean="0">
                <a:solidFill>
                  <a:schemeClr val="tx1"/>
                </a:solidFill>
              </a:rPr>
              <a:t>5- Risk </a:t>
            </a:r>
            <a:r>
              <a:rPr lang="en-US" sz="2600" dirty="0">
                <a:solidFill>
                  <a:schemeClr val="tx1"/>
                </a:solidFill>
              </a:rPr>
              <a:t>for </a:t>
            </a:r>
            <a:r>
              <a:rPr lang="en-US" sz="2600" dirty="0" smtClean="0">
                <a:solidFill>
                  <a:schemeClr val="tx1"/>
                </a:solidFill>
              </a:rPr>
              <a:t>Infection.</a:t>
            </a:r>
            <a:endParaRPr lang="en-US" sz="2600" dirty="0">
              <a:solidFill>
                <a:schemeClr val="tx1"/>
              </a:solidFill>
            </a:endParaRPr>
          </a:p>
          <a:p>
            <a:pPr marL="0" indent="0">
              <a:buNone/>
            </a:pPr>
            <a:r>
              <a:rPr lang="en-US" sz="2600" dirty="0" smtClean="0">
                <a:solidFill>
                  <a:schemeClr val="tx1"/>
                </a:solidFill>
              </a:rPr>
              <a:t>6- Deficient Knowledge.</a:t>
            </a:r>
            <a:endParaRPr lang="en-US" sz="2600" dirty="0">
              <a:solidFill>
                <a:schemeClr val="tx1"/>
              </a:solidFill>
            </a:endParaRPr>
          </a:p>
          <a:p>
            <a:pPr marL="0" indent="0">
              <a:buNone/>
            </a:pPr>
            <a:r>
              <a:rPr lang="en-US" sz="2600" dirty="0" smtClean="0">
                <a:solidFill>
                  <a:schemeClr val="tx1"/>
                </a:solidFill>
              </a:rPr>
              <a:t>7- Activity Intolerance.</a:t>
            </a:r>
            <a:endParaRPr lang="en-US" sz="2600" dirty="0">
              <a:solidFill>
                <a:schemeClr val="tx1"/>
              </a:solidFill>
            </a:endParaRPr>
          </a:p>
        </p:txBody>
      </p:sp>
    </p:spTree>
    <p:extLst>
      <p:ext uri="{BB962C8B-B14F-4D97-AF65-F5344CB8AC3E}">
        <p14:creationId xmlns:p14="http://schemas.microsoft.com/office/powerpoint/2010/main" val="264045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800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dk1"/>
          </a:lnRef>
          <a:fillRef idx="1">
            <a:schemeClr val="lt1"/>
          </a:fillRef>
          <a:effectRef idx="0">
            <a:schemeClr val="dk1"/>
          </a:effectRef>
          <a:fontRef idx="minor">
            <a:schemeClr val="dk1"/>
          </a:fontRef>
        </p:style>
        <p:txBody>
          <a:bodyPr>
            <a:noAutofit/>
          </a:bodyPr>
          <a:lstStyle/>
          <a:p>
            <a:pPr marL="0" indent="0" algn="ctr">
              <a:lnSpc>
                <a:spcPct val="150000"/>
              </a:lnSpc>
              <a:buNone/>
            </a:pPr>
            <a:r>
              <a:rPr lang="en-US" sz="2400" b="1" dirty="0">
                <a:solidFill>
                  <a:srgbClr val="FF0000"/>
                </a:solidFill>
                <a:cs typeface="Times New Roman" panose="02020603050405020304" pitchFamily="18" charset="0"/>
              </a:rPr>
              <a:t>Anatomic and Physiologic </a:t>
            </a:r>
            <a:r>
              <a:rPr lang="en-US" sz="2400" b="1" dirty="0" smtClean="0">
                <a:solidFill>
                  <a:srgbClr val="FF0000"/>
                </a:solidFill>
                <a:cs typeface="Times New Roman" panose="02020603050405020304" pitchFamily="18" charset="0"/>
              </a:rPr>
              <a:t>Overview</a:t>
            </a:r>
          </a:p>
          <a:p>
            <a:pPr marL="0" indent="0">
              <a:lnSpc>
                <a:spcPct val="150000"/>
              </a:lnSpc>
              <a:buNone/>
            </a:pPr>
            <a:r>
              <a:rPr lang="en-US" sz="2400" dirty="0" smtClean="0">
                <a:cs typeface="Times New Roman" panose="02020603050405020304" pitchFamily="18" charset="0"/>
              </a:rPr>
              <a:t>The respiratory system is composed of the upper and lower respiratory tracts. The upper respiratory tract, known as the upper airway, warms and filters inspired air so that the lower respiratory tract (the lungs) can accomplish gas exchange. Gas exchange involves delivering oxygen to the tissues through the bloodstream and expelling waste gases, such as carbon dioxide, during expiration. </a:t>
            </a:r>
            <a:r>
              <a:rPr lang="en-US" sz="2400" b="1" dirty="0">
                <a:cs typeface="Times New Roman" panose="02020603050405020304" pitchFamily="18" charset="0"/>
              </a:rPr>
              <a:t/>
            </a:r>
            <a:br>
              <a:rPr lang="en-US" sz="2400" b="1" dirty="0">
                <a:cs typeface="Times New Roman" panose="02020603050405020304" pitchFamily="18" charset="0"/>
              </a:rPr>
            </a:br>
            <a:r>
              <a:rPr lang="en-US" sz="2400" b="1" dirty="0">
                <a:solidFill>
                  <a:srgbClr val="FF0000"/>
                </a:solidFill>
                <a:cs typeface="Times New Roman" panose="02020603050405020304" pitchFamily="18" charset="0"/>
              </a:rPr>
              <a:t>Upper airway structures </a:t>
            </a:r>
            <a:r>
              <a:rPr lang="en-US" sz="2400" dirty="0">
                <a:cs typeface="Times New Roman" panose="02020603050405020304" pitchFamily="18" charset="0"/>
              </a:rPr>
              <a:t>consist of the nose; paranasal sinuses; pharynx, tonsils, and adenoids; larynx; and trachea</a:t>
            </a:r>
            <a:r>
              <a:rPr lang="en-US" sz="2400" dirty="0" smtClean="0">
                <a:cs typeface="Times New Roman" panose="02020603050405020304" pitchFamily="18" charset="0"/>
              </a:rPr>
              <a:t>.</a:t>
            </a:r>
            <a:endParaRPr lang="en-US" sz="2400" dirty="0">
              <a:cs typeface="Times New Roman" panose="02020603050405020304" pitchFamily="18" charset="0"/>
            </a:endParaRPr>
          </a:p>
          <a:p>
            <a:pPr marL="0" indent="0">
              <a:lnSpc>
                <a:spcPct val="150000"/>
              </a:lnSpc>
              <a:buNone/>
            </a:pPr>
            <a:r>
              <a:rPr lang="en-US" sz="2400" b="1" dirty="0">
                <a:solidFill>
                  <a:srgbClr val="FF0000"/>
                </a:solidFill>
                <a:cs typeface="Times New Roman" panose="02020603050405020304" pitchFamily="18" charset="0"/>
              </a:rPr>
              <a:t>The lower respiratory tract </a:t>
            </a:r>
            <a:r>
              <a:rPr lang="en-US" sz="2400" dirty="0">
                <a:cs typeface="Times New Roman" panose="02020603050405020304" pitchFamily="18" charset="0"/>
              </a:rPr>
              <a:t>consists of the bronchi, bronchioles, alveolar ducts, and </a:t>
            </a:r>
            <a:r>
              <a:rPr lang="en-US" sz="2400" dirty="0" smtClean="0">
                <a:cs typeface="Times New Roman" panose="02020603050405020304" pitchFamily="18" charset="0"/>
              </a:rPr>
              <a:t>alveoli. The </a:t>
            </a:r>
            <a:r>
              <a:rPr lang="en-US" sz="2400" dirty="0">
                <a:cs typeface="Times New Roman" panose="02020603050405020304" pitchFamily="18" charset="0"/>
              </a:rPr>
              <a:t>right lung is divided into 3 lobes (upper, middle, and lower) and the left lung into 2 lobes (upper and lower</a:t>
            </a:r>
            <a:r>
              <a:rPr lang="en-US" sz="2400" dirty="0" smtClean="0">
                <a:cs typeface="Times New Roman" panose="02020603050405020304" pitchFamily="18" charset="0"/>
              </a:rPr>
              <a:t>).</a:t>
            </a:r>
            <a:r>
              <a:rPr lang="en-US" sz="2400" dirty="0">
                <a:cs typeface="Times New Roman" panose="02020603050405020304" pitchFamily="18" charset="0"/>
              </a:rPr>
              <a:t/>
            </a:r>
            <a:br>
              <a:rPr lang="en-US" sz="2400" dirty="0">
                <a:cs typeface="Times New Roman" panose="02020603050405020304" pitchFamily="18" charset="0"/>
              </a:rPr>
            </a:br>
            <a:r>
              <a:rPr lang="en-US" sz="2300" dirty="0">
                <a:latin typeface="Times New Roman" panose="02020603050405020304" pitchFamily="18" charset="0"/>
                <a:cs typeface="Times New Roman" panose="02020603050405020304" pitchFamily="18" charset="0"/>
              </a:rPr>
              <a:t/>
            </a:r>
            <a:br>
              <a:rPr lang="en-US" sz="2300" dirty="0">
                <a:latin typeface="Times New Roman" panose="02020603050405020304" pitchFamily="18" charset="0"/>
                <a:cs typeface="Times New Roman" panose="02020603050405020304" pitchFamily="18" charset="0"/>
              </a:rPr>
            </a:br>
            <a:r>
              <a:rPr lang="en-US" sz="2300" dirty="0" smtClean="0"/>
              <a:t/>
            </a:r>
            <a:br>
              <a:rPr lang="en-US" sz="2300" dirty="0" smtClean="0"/>
            </a:b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08364" y="512619"/>
            <a:ext cx="9906000" cy="5666509"/>
          </a:xfrm>
          <a:prstGeom prst="rect">
            <a:avLst/>
          </a:prstGeom>
          <a:ln>
            <a:solidFill>
              <a:schemeClr val="tx1"/>
            </a:solidFill>
          </a:ln>
        </p:spPr>
      </p:pic>
    </p:spTree>
    <p:extLst>
      <p:ext uri="{BB962C8B-B14F-4D97-AF65-F5344CB8AC3E}">
        <p14:creationId xmlns:p14="http://schemas.microsoft.com/office/powerpoint/2010/main" val="2944721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3" y="124692"/>
            <a:ext cx="11360726" cy="6594764"/>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lnSpc>
                <a:spcPct val="150000"/>
              </a:lnSpc>
              <a:buNone/>
            </a:pPr>
            <a:r>
              <a:rPr lang="en-US" b="1" dirty="0" smtClean="0">
                <a:solidFill>
                  <a:srgbClr val="FF0000"/>
                </a:solidFill>
                <a:cs typeface="Times New Roman" panose="02020603050405020304" pitchFamily="18" charset="0"/>
              </a:rPr>
              <a:t>Pneumonia</a:t>
            </a:r>
          </a:p>
          <a:p>
            <a:pPr marL="0" indent="0">
              <a:lnSpc>
                <a:spcPct val="150000"/>
              </a:lnSpc>
              <a:buNone/>
            </a:pPr>
            <a:r>
              <a:rPr lang="en-US" sz="2400" b="1" dirty="0">
                <a:solidFill>
                  <a:srgbClr val="FF0000"/>
                </a:solidFill>
                <a:cs typeface="Times New Roman" panose="02020603050405020304" pitchFamily="18" charset="0"/>
              </a:rPr>
              <a:t>Pneumonia</a:t>
            </a:r>
            <a:r>
              <a:rPr lang="en-US" sz="2400" dirty="0">
                <a:cs typeface="Times New Roman" panose="02020603050405020304" pitchFamily="18" charset="0"/>
              </a:rPr>
              <a:t> is an inflammation of the lung parenchyma caused by </a:t>
            </a:r>
            <a:r>
              <a:rPr lang="en-US" sz="2400" dirty="0" smtClean="0">
                <a:cs typeface="Times New Roman" panose="02020603050405020304" pitchFamily="18" charset="0"/>
              </a:rPr>
              <a:t>various microorganisms</a:t>
            </a:r>
            <a:r>
              <a:rPr lang="en-US" sz="2400" dirty="0">
                <a:cs typeface="Times New Roman" panose="02020603050405020304" pitchFamily="18" charset="0"/>
              </a:rPr>
              <a:t>, including bacteria, mycobacteria, fungi, and viruses</a:t>
            </a:r>
            <a:r>
              <a:rPr lang="en-US" sz="2400" dirty="0" smtClean="0">
                <a:cs typeface="Times New Roman" panose="02020603050405020304" pitchFamily="18" charset="0"/>
              </a:rPr>
              <a:t>.</a:t>
            </a:r>
          </a:p>
          <a:p>
            <a:pPr marL="0" indent="0">
              <a:lnSpc>
                <a:spcPct val="150000"/>
              </a:lnSpc>
              <a:buNone/>
            </a:pPr>
            <a:r>
              <a:rPr lang="en-US" sz="2400" b="1" dirty="0" smtClean="0">
                <a:solidFill>
                  <a:srgbClr val="FF0000"/>
                </a:solidFill>
                <a:cs typeface="Times New Roman" panose="02020603050405020304" pitchFamily="18" charset="0"/>
              </a:rPr>
              <a:t>Classification of Pneumonia</a:t>
            </a:r>
          </a:p>
          <a:p>
            <a:pPr marL="0" indent="0">
              <a:lnSpc>
                <a:spcPct val="150000"/>
              </a:lnSpc>
              <a:buNone/>
            </a:pPr>
            <a:r>
              <a:rPr lang="en-US" sz="2400" b="1" dirty="0" smtClean="0">
                <a:solidFill>
                  <a:srgbClr val="FF0000"/>
                </a:solidFill>
                <a:cs typeface="Times New Roman" panose="02020603050405020304" pitchFamily="18" charset="0"/>
              </a:rPr>
              <a:t>1-</a:t>
            </a:r>
            <a:r>
              <a:rPr lang="en-US" sz="2000" b="1" dirty="0" smtClean="0">
                <a:solidFill>
                  <a:srgbClr val="FF0000"/>
                </a:solidFill>
                <a:cs typeface="Times New Roman" panose="02020603050405020304" pitchFamily="18" charset="0"/>
              </a:rPr>
              <a:t> </a:t>
            </a:r>
            <a:r>
              <a:rPr lang="en-US" sz="2400" b="1" dirty="0" smtClean="0">
                <a:solidFill>
                  <a:srgbClr val="FF0000"/>
                </a:solidFill>
                <a:cs typeface="Times New Roman" panose="02020603050405020304" pitchFamily="18" charset="0"/>
              </a:rPr>
              <a:t>Community-Acquired Pneumonia (CAP):</a:t>
            </a:r>
            <a:r>
              <a:rPr lang="en-US" sz="2000" dirty="0" smtClean="0">
                <a:solidFill>
                  <a:srgbClr val="FF0000"/>
                </a:solidFill>
                <a:cs typeface="Times New Roman" panose="02020603050405020304" pitchFamily="18" charset="0"/>
              </a:rPr>
              <a:t> </a:t>
            </a:r>
            <a:r>
              <a:rPr lang="en-US" sz="2400" dirty="0">
                <a:cs typeface="Times New Roman" panose="02020603050405020304" pitchFamily="18" charset="0"/>
              </a:rPr>
              <a:t>a common infectious disease, occurs either in the community </a:t>
            </a:r>
            <a:r>
              <a:rPr lang="en-US" sz="2400" dirty="0" smtClean="0">
                <a:cs typeface="Times New Roman" panose="02020603050405020304" pitchFamily="18" charset="0"/>
              </a:rPr>
              <a:t>setting or </a:t>
            </a:r>
            <a:r>
              <a:rPr lang="en-US" sz="2400" dirty="0">
                <a:cs typeface="Times New Roman" panose="02020603050405020304" pitchFamily="18" charset="0"/>
              </a:rPr>
              <a:t>within the first 48 hours after </a:t>
            </a:r>
            <a:r>
              <a:rPr lang="en-US" sz="2400" dirty="0" smtClean="0">
                <a:cs typeface="Times New Roman" panose="02020603050405020304" pitchFamily="18" charset="0"/>
              </a:rPr>
              <a:t>hospitalization.</a:t>
            </a:r>
          </a:p>
          <a:p>
            <a:pPr marL="0" indent="0">
              <a:lnSpc>
                <a:spcPct val="150000"/>
              </a:lnSpc>
              <a:buNone/>
            </a:pPr>
            <a:r>
              <a:rPr lang="en-US" sz="2400" b="1" dirty="0">
                <a:solidFill>
                  <a:srgbClr val="FF0000"/>
                </a:solidFill>
                <a:cs typeface="Times New Roman" panose="02020603050405020304" pitchFamily="18" charset="0"/>
              </a:rPr>
              <a:t>2- Hospital-Acquired </a:t>
            </a:r>
            <a:r>
              <a:rPr lang="en-US" sz="2400" b="1" dirty="0" smtClean="0">
                <a:solidFill>
                  <a:srgbClr val="FF0000"/>
                </a:solidFill>
                <a:cs typeface="Times New Roman" panose="02020603050405020304" pitchFamily="18" charset="0"/>
              </a:rPr>
              <a:t>Pneumonia (HAP): </a:t>
            </a:r>
            <a:r>
              <a:rPr lang="en-US" sz="2400" dirty="0">
                <a:cs typeface="Times New Roman" panose="02020603050405020304" pitchFamily="18" charset="0"/>
              </a:rPr>
              <a:t>develops 48 hours or more after admission and does not appear to </a:t>
            </a:r>
            <a:r>
              <a:rPr lang="en-US" sz="2400" dirty="0" smtClean="0">
                <a:cs typeface="Times New Roman" panose="02020603050405020304" pitchFamily="18" charset="0"/>
              </a:rPr>
              <a:t>be incubating </a:t>
            </a:r>
            <a:r>
              <a:rPr lang="en-US" sz="2400" dirty="0">
                <a:cs typeface="Times New Roman" panose="02020603050405020304" pitchFamily="18" charset="0"/>
              </a:rPr>
              <a:t>at the time of admission</a:t>
            </a:r>
            <a:r>
              <a:rPr lang="en-US" sz="2400" dirty="0" smtClean="0">
                <a:cs typeface="Times New Roman" panose="02020603050405020304" pitchFamily="18" charset="0"/>
              </a:rPr>
              <a:t>.</a:t>
            </a:r>
          </a:p>
          <a:p>
            <a:pPr marL="0" indent="0">
              <a:lnSpc>
                <a:spcPct val="150000"/>
              </a:lnSpc>
              <a:buNone/>
            </a:pPr>
            <a:r>
              <a:rPr lang="en-US" sz="2400" b="1" dirty="0">
                <a:solidFill>
                  <a:srgbClr val="FF0000"/>
                </a:solidFill>
                <a:cs typeface="Times New Roman" panose="02020603050405020304" pitchFamily="18" charset="0"/>
              </a:rPr>
              <a:t>3- Ventilator-associated pneumonia (VAP): </a:t>
            </a:r>
            <a:r>
              <a:rPr lang="en-US" sz="2400" dirty="0">
                <a:cs typeface="Times New Roman" panose="02020603050405020304" pitchFamily="18" charset="0"/>
              </a:rPr>
              <a:t>A type of HAP </a:t>
            </a:r>
            <a:r>
              <a:rPr lang="en-US" sz="2400" dirty="0" smtClean="0">
                <a:cs typeface="Times New Roman" panose="02020603050405020304" pitchFamily="18" charset="0"/>
              </a:rPr>
              <a:t>that develops </a:t>
            </a:r>
            <a:r>
              <a:rPr lang="en-US" sz="2400" dirty="0">
                <a:cs typeface="Times New Roman" panose="02020603050405020304" pitchFamily="18" charset="0"/>
              </a:rPr>
              <a:t>≥48 hours after endotracheal tube </a:t>
            </a:r>
            <a:r>
              <a:rPr lang="en-US" sz="2400" dirty="0" smtClean="0">
                <a:cs typeface="Times New Roman" panose="02020603050405020304" pitchFamily="18" charset="0"/>
              </a:rPr>
              <a:t>intubation.</a:t>
            </a:r>
            <a:r>
              <a:rPr lang="en-US" dirty="0"/>
              <a:t/>
            </a:r>
            <a:br>
              <a:rPr lang="en-US" dirty="0"/>
            </a:br>
            <a:r>
              <a:rPr lang="en-US" sz="2400" b="1" dirty="0" smtClean="0">
                <a:cs typeface="Times New Roman" panose="02020603050405020304" pitchFamily="18" charset="0"/>
              </a:rPr>
              <a:t> </a:t>
            </a:r>
            <a:endParaRPr lang="en-US" sz="2400" b="1" dirty="0">
              <a:cs typeface="Times New Roman" panose="02020603050405020304" pitchFamily="18" charset="0"/>
            </a:endParaRPr>
          </a:p>
        </p:txBody>
      </p:sp>
    </p:spTree>
    <p:extLst>
      <p:ext uri="{BB962C8B-B14F-4D97-AF65-F5344CB8AC3E}">
        <p14:creationId xmlns:p14="http://schemas.microsoft.com/office/powerpoint/2010/main" val="337967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13733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5" y="263237"/>
            <a:ext cx="11970329" cy="62484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smtClean="0">
                <a:solidFill>
                  <a:srgbClr val="FF0000"/>
                </a:solidFill>
                <a:cs typeface="Times New Roman" panose="02020603050405020304" pitchFamily="18" charset="0"/>
              </a:rPr>
              <a:t>Risk factors</a:t>
            </a:r>
            <a:endParaRPr lang="en-US" sz="2400" b="1" dirty="0">
              <a:solidFill>
                <a:srgbClr val="FF0000"/>
              </a:solidFill>
              <a:cs typeface="Times New Roman" panose="02020603050405020304" pitchFamily="18" charset="0"/>
            </a:endParaRPr>
          </a:p>
          <a:p>
            <a:pPr marL="0" indent="0" algn="just">
              <a:lnSpc>
                <a:spcPct val="150000"/>
              </a:lnSpc>
              <a:buNone/>
            </a:pPr>
            <a:r>
              <a:rPr lang="en-US" sz="2400" dirty="0">
                <a:cs typeface="Times New Roman" panose="02020603050405020304" pitchFamily="18" charset="0"/>
              </a:rPr>
              <a:t>Although anyone can get pneumonia, it is more common in certain groups. Children younger than age 2 and people older than age 65 are most likely to develop it. Certain factors can also increase your risk of pneumonia, such as</a:t>
            </a:r>
            <a:r>
              <a:rPr lang="en-US" sz="2400" dirty="0" smtClean="0">
                <a:cs typeface="Times New Roman" panose="02020603050405020304" pitchFamily="18" charset="0"/>
              </a:rPr>
              <a:t>:</a:t>
            </a:r>
            <a:endParaRPr lang="en-US" sz="2400" dirty="0">
              <a:cs typeface="Times New Roman" panose="02020603050405020304" pitchFamily="18" charset="0"/>
            </a:endParaRPr>
          </a:p>
          <a:p>
            <a:pPr marL="0" indent="0" algn="just">
              <a:lnSpc>
                <a:spcPct val="150000"/>
              </a:lnSpc>
              <a:buNone/>
            </a:pPr>
            <a:r>
              <a:rPr lang="en-US" sz="2400" dirty="0" smtClean="0">
                <a:cs typeface="Times New Roman" panose="02020603050405020304" pitchFamily="18" charset="0"/>
              </a:rPr>
              <a:t>1- Having </a:t>
            </a:r>
            <a:r>
              <a:rPr lang="en-US" sz="2400" dirty="0">
                <a:cs typeface="Times New Roman" panose="02020603050405020304" pitchFamily="18" charset="0"/>
              </a:rPr>
              <a:t>a weakened immune system. This is usually a problem for people who have HIV/AIDS, who are alcoholic, who have had an organ transplant, or who have undergone chemotherapy or long-term treatment with steroids or other immunosuppressant drugs.</a:t>
            </a:r>
          </a:p>
          <a:p>
            <a:pPr marL="0" indent="0" algn="just">
              <a:lnSpc>
                <a:spcPct val="150000"/>
              </a:lnSpc>
              <a:buNone/>
            </a:pPr>
            <a:r>
              <a:rPr lang="en-US" sz="2400" dirty="0" smtClean="0">
                <a:cs typeface="Times New Roman" panose="02020603050405020304" pitchFamily="18" charset="0"/>
              </a:rPr>
              <a:t>2- Being </a:t>
            </a:r>
            <a:r>
              <a:rPr lang="en-US" sz="2400" dirty="0">
                <a:cs typeface="Times New Roman" panose="02020603050405020304" pitchFamily="18" charset="0"/>
              </a:rPr>
              <a:t>hospitalized or being on a </a:t>
            </a:r>
            <a:r>
              <a:rPr lang="en-US" sz="2400" dirty="0" smtClean="0">
                <a:cs typeface="Times New Roman" panose="02020603050405020304" pitchFamily="18" charset="0"/>
              </a:rPr>
              <a:t>ventilator.</a:t>
            </a:r>
            <a:endParaRPr lang="en-US" sz="2400" dirty="0">
              <a:cs typeface="Times New Roman" panose="02020603050405020304" pitchFamily="18" charset="0"/>
            </a:endParaRPr>
          </a:p>
          <a:p>
            <a:pPr marL="0" indent="0" algn="just">
              <a:lnSpc>
                <a:spcPct val="150000"/>
              </a:lnSpc>
              <a:buNone/>
            </a:pPr>
            <a:r>
              <a:rPr lang="en-US" sz="2400" dirty="0" smtClean="0">
                <a:cs typeface="Times New Roman" panose="02020603050405020304" pitchFamily="18" charset="0"/>
              </a:rPr>
              <a:t>3- Having </a:t>
            </a:r>
            <a:r>
              <a:rPr lang="en-US" sz="2400" dirty="0">
                <a:cs typeface="Times New Roman" panose="02020603050405020304" pitchFamily="18" charset="0"/>
              </a:rPr>
              <a:t>a chronic condition including asthma, chronic obstructive pulmonary disease, structural lung disease and heart </a:t>
            </a:r>
            <a:r>
              <a:rPr lang="en-US" sz="2400" dirty="0" smtClean="0">
                <a:cs typeface="Times New Roman" panose="02020603050405020304" pitchFamily="18" charset="0"/>
              </a:rPr>
              <a:t>disease.</a:t>
            </a:r>
            <a:endParaRPr lang="en-US" sz="2400" dirty="0">
              <a:cs typeface="Times New Roman" panose="02020603050405020304" pitchFamily="18" charset="0"/>
            </a:endParaRPr>
          </a:p>
          <a:p>
            <a:pPr marL="0" indent="0" algn="just">
              <a:lnSpc>
                <a:spcPct val="150000"/>
              </a:lnSpc>
              <a:buNone/>
            </a:pPr>
            <a:r>
              <a:rPr lang="en-US" sz="2400" dirty="0" smtClean="0">
                <a:cs typeface="Times New Roman" panose="02020603050405020304" pitchFamily="18" charset="0"/>
              </a:rPr>
              <a:t>4- Smoking.</a:t>
            </a:r>
            <a:endParaRPr lang="en-US" sz="2400" dirty="0">
              <a:cs typeface="Times New Roman" panose="02020603050405020304" pitchFamily="18" charset="0"/>
            </a:endParaRPr>
          </a:p>
          <a:p>
            <a:pPr marL="0" indent="0" algn="just">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132397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7" y="96982"/>
            <a:ext cx="11942618" cy="6608617"/>
          </a:xfrm>
        </p:spPr>
        <p:style>
          <a:lnRef idx="2">
            <a:schemeClr val="dk1"/>
          </a:lnRef>
          <a:fillRef idx="1">
            <a:schemeClr val="lt1"/>
          </a:fillRef>
          <a:effectRef idx="0">
            <a:schemeClr val="dk1"/>
          </a:effectRef>
          <a:fontRef idx="minor">
            <a:schemeClr val="dk1"/>
          </a:fontRef>
        </p:style>
        <p:txBody>
          <a:bodyPr>
            <a:normAutofit lnSpcReduction="10000"/>
          </a:bodyPr>
          <a:lstStyle/>
          <a:p>
            <a:pPr marL="0" lvl="0" indent="0">
              <a:buNone/>
            </a:pPr>
            <a:r>
              <a:rPr lang="en-US" b="1" dirty="0">
                <a:solidFill>
                  <a:srgbClr val="FF0000"/>
                </a:solidFill>
                <a:cs typeface="Times New Roman" panose="02020603050405020304" pitchFamily="18" charset="0"/>
              </a:rPr>
              <a:t>Signs and Symptoms </a:t>
            </a:r>
            <a:endParaRPr lang="en-US" dirty="0">
              <a:solidFill>
                <a:srgbClr val="FF0000"/>
              </a:solidFill>
              <a:cs typeface="Times New Roman" panose="02020603050405020304" pitchFamily="18" charset="0"/>
            </a:endParaRPr>
          </a:p>
          <a:p>
            <a:pPr marL="0" lvl="0" indent="0">
              <a:buNone/>
            </a:pPr>
            <a:r>
              <a:rPr lang="en-US" sz="2400" dirty="0" smtClean="0">
                <a:cs typeface="Times New Roman" panose="02020603050405020304" pitchFamily="18" charset="0"/>
              </a:rPr>
              <a:t>1- Crackles </a:t>
            </a:r>
            <a:r>
              <a:rPr lang="en-US" sz="2400" dirty="0">
                <a:cs typeface="Times New Roman" panose="02020603050405020304" pitchFamily="18" charset="0"/>
              </a:rPr>
              <a:t>and wheezes may be heard on lung auscultation. </a:t>
            </a:r>
          </a:p>
          <a:p>
            <a:pPr marL="0" lvl="0" indent="0">
              <a:buNone/>
            </a:pPr>
            <a:r>
              <a:rPr lang="en-US" sz="2400" dirty="0" smtClean="0">
                <a:cs typeface="Times New Roman" panose="02020603050405020304" pitchFamily="18" charset="0"/>
              </a:rPr>
              <a:t>2- The </a:t>
            </a:r>
            <a:r>
              <a:rPr lang="en-US" sz="2400" dirty="0">
                <a:cs typeface="Times New Roman" panose="02020603050405020304" pitchFamily="18" charset="0"/>
              </a:rPr>
              <a:t>patient may experience fatigue, sore throat</a:t>
            </a:r>
            <a:r>
              <a:rPr lang="en-US" sz="2400" dirty="0" smtClean="0">
                <a:cs typeface="Times New Roman" panose="02020603050405020304" pitchFamily="18" charset="0"/>
              </a:rPr>
              <a:t>, and anorexia.</a:t>
            </a:r>
            <a:endParaRPr lang="en-US" sz="2400" dirty="0">
              <a:cs typeface="Times New Roman" panose="02020603050405020304" pitchFamily="18" charset="0"/>
            </a:endParaRPr>
          </a:p>
          <a:p>
            <a:pPr marL="0" lvl="0" indent="0">
              <a:buNone/>
            </a:pPr>
            <a:r>
              <a:rPr lang="en-US" sz="2400" dirty="0" smtClean="0">
                <a:cs typeface="Times New Roman" panose="02020603050405020304" pitchFamily="18" charset="0"/>
              </a:rPr>
              <a:t>3- A </a:t>
            </a:r>
            <a:r>
              <a:rPr lang="en-US" sz="2400" dirty="0">
                <a:cs typeface="Times New Roman" panose="02020603050405020304" pitchFamily="18" charset="0"/>
              </a:rPr>
              <a:t>high </a:t>
            </a:r>
            <a:r>
              <a:rPr lang="en-US" sz="2400" dirty="0" smtClean="0">
                <a:cs typeface="Times New Roman" panose="02020603050405020304" pitchFamily="18" charset="0"/>
              </a:rPr>
              <a:t>fever.</a:t>
            </a:r>
            <a:endParaRPr lang="en-US" sz="2400" dirty="0">
              <a:cs typeface="Times New Roman" panose="02020603050405020304" pitchFamily="18" charset="0"/>
            </a:endParaRPr>
          </a:p>
          <a:p>
            <a:pPr marL="0" lvl="0" indent="0">
              <a:buNone/>
            </a:pPr>
            <a:r>
              <a:rPr lang="en-US" sz="2400" dirty="0" smtClean="0">
                <a:cs typeface="Times New Roman" panose="02020603050405020304" pitchFamily="18" charset="0"/>
              </a:rPr>
              <a:t>4- Chills </a:t>
            </a:r>
            <a:r>
              <a:rPr lang="en-US" sz="2400" dirty="0">
                <a:cs typeface="Times New Roman" panose="02020603050405020304" pitchFamily="18" charset="0"/>
              </a:rPr>
              <a:t>and </a:t>
            </a:r>
            <a:r>
              <a:rPr lang="en-US" sz="2400" dirty="0" smtClean="0">
                <a:cs typeface="Times New Roman" panose="02020603050405020304" pitchFamily="18" charset="0"/>
              </a:rPr>
              <a:t>shaking.</a:t>
            </a:r>
            <a:endParaRPr lang="en-US" sz="2400" dirty="0">
              <a:cs typeface="Times New Roman" panose="02020603050405020304" pitchFamily="18" charset="0"/>
            </a:endParaRPr>
          </a:p>
          <a:p>
            <a:pPr marL="0" lvl="0" indent="0">
              <a:buNone/>
            </a:pPr>
            <a:r>
              <a:rPr lang="en-US" sz="2400" dirty="0" smtClean="0">
                <a:cs typeface="Times New Roman" panose="02020603050405020304" pitchFamily="18" charset="0"/>
              </a:rPr>
              <a:t>5- Chest </a:t>
            </a:r>
            <a:r>
              <a:rPr lang="en-US" sz="2400" dirty="0">
                <a:cs typeface="Times New Roman" panose="02020603050405020304" pitchFamily="18" charset="0"/>
              </a:rPr>
              <a:t>pain when you cough or </a:t>
            </a:r>
            <a:r>
              <a:rPr lang="en-US" sz="2400" dirty="0" smtClean="0">
                <a:cs typeface="Times New Roman" panose="02020603050405020304" pitchFamily="18" charset="0"/>
              </a:rPr>
              <a:t>breathe.</a:t>
            </a:r>
            <a:endParaRPr lang="en-US" sz="2400" dirty="0">
              <a:cs typeface="Times New Roman" panose="02020603050405020304" pitchFamily="18" charset="0"/>
            </a:endParaRPr>
          </a:p>
          <a:p>
            <a:pPr marL="0" lvl="0" indent="0">
              <a:buNone/>
            </a:pPr>
            <a:r>
              <a:rPr lang="en-US" sz="2400" dirty="0" smtClean="0">
                <a:cs typeface="Times New Roman" panose="02020603050405020304" pitchFamily="18" charset="0"/>
              </a:rPr>
              <a:t>6- Shortness </a:t>
            </a:r>
            <a:r>
              <a:rPr lang="en-US" sz="2400" dirty="0">
                <a:cs typeface="Times New Roman" panose="02020603050405020304" pitchFamily="18" charset="0"/>
              </a:rPr>
              <a:t>of </a:t>
            </a:r>
            <a:r>
              <a:rPr lang="en-US" sz="2400" dirty="0" smtClean="0">
                <a:cs typeface="Times New Roman" panose="02020603050405020304" pitchFamily="18" charset="0"/>
              </a:rPr>
              <a:t>breath.</a:t>
            </a:r>
          </a:p>
          <a:p>
            <a:pPr marL="0" lvl="0" indent="0">
              <a:buNone/>
            </a:pPr>
            <a:r>
              <a:rPr lang="en-US" sz="2400" dirty="0" smtClean="0">
                <a:cs typeface="Times New Roman" panose="02020603050405020304" pitchFamily="18" charset="0"/>
              </a:rPr>
              <a:t>7- Cough and purulent sputum.</a:t>
            </a:r>
          </a:p>
          <a:p>
            <a:pPr marL="0" lvl="0" indent="0" algn="just">
              <a:lnSpc>
                <a:spcPct val="150000"/>
              </a:lnSpc>
              <a:buClr>
                <a:srgbClr val="FF0000"/>
              </a:buClr>
              <a:buNone/>
            </a:pPr>
            <a:r>
              <a:rPr lang="en-US" b="1" dirty="0">
                <a:solidFill>
                  <a:srgbClr val="FF0000"/>
                </a:solidFill>
                <a:ea typeface="Calibri" panose="020F0502020204030204" pitchFamily="34" charset="0"/>
                <a:cs typeface="Arial" panose="020B0604020202020204" pitchFamily="34" charset="0"/>
              </a:rPr>
              <a:t>Diagnostic Tests </a:t>
            </a:r>
            <a:endParaRPr lang="en-US" sz="1800" dirty="0">
              <a:ea typeface="Calibri" panose="020F0502020204030204" pitchFamily="34" charset="0"/>
              <a:cs typeface="Arial" panose="020B0604020202020204" pitchFamily="34" charset="0"/>
            </a:endParaRPr>
          </a:p>
          <a:p>
            <a:pPr marL="0" lvl="0" indent="0" algn="just">
              <a:lnSpc>
                <a:spcPct val="105000"/>
              </a:lnSpc>
              <a:spcAft>
                <a:spcPts val="0"/>
              </a:spcAft>
              <a:buNone/>
            </a:pPr>
            <a:r>
              <a:rPr lang="en-US" sz="2400" dirty="0" smtClean="0">
                <a:ea typeface="Calibri" panose="020F0502020204030204" pitchFamily="34" charset="0"/>
                <a:cs typeface="Arial" panose="020B0604020202020204" pitchFamily="34" charset="0"/>
              </a:rPr>
              <a:t>1- A </a:t>
            </a:r>
            <a:r>
              <a:rPr lang="en-US" sz="2400" dirty="0">
                <a:ea typeface="Calibri" panose="020F0502020204030204" pitchFamily="34" charset="0"/>
                <a:cs typeface="Arial" panose="020B0604020202020204" pitchFamily="34" charset="0"/>
              </a:rPr>
              <a:t>chest x-ray examination is done to identify the presence of pulmonary infiltrate, which is fluid leakage into the alveoli from inflammation. </a:t>
            </a:r>
            <a:endParaRPr lang="en-US" sz="1800" dirty="0">
              <a:ea typeface="Calibri" panose="020F0502020204030204" pitchFamily="34" charset="0"/>
              <a:cs typeface="Arial" panose="020B0604020202020204" pitchFamily="34" charset="0"/>
            </a:endParaRPr>
          </a:p>
          <a:p>
            <a:pPr marL="0" lvl="0" indent="0" algn="just">
              <a:lnSpc>
                <a:spcPct val="105000"/>
              </a:lnSpc>
              <a:spcAft>
                <a:spcPts val="0"/>
              </a:spcAft>
              <a:buNone/>
            </a:pPr>
            <a:r>
              <a:rPr lang="en-US" sz="2400" dirty="0" smtClean="0">
                <a:ea typeface="Calibri" panose="020F0502020204030204" pitchFamily="34" charset="0"/>
                <a:cs typeface="Arial" panose="020B0604020202020204" pitchFamily="34" charset="0"/>
              </a:rPr>
              <a:t>2- Sputum </a:t>
            </a:r>
            <a:r>
              <a:rPr lang="en-US" sz="2400" dirty="0">
                <a:ea typeface="Calibri" panose="020F0502020204030204" pitchFamily="34" charset="0"/>
                <a:cs typeface="Arial" panose="020B0604020202020204" pitchFamily="34" charset="0"/>
              </a:rPr>
              <a:t>and blood cultures are obtained to identify the organism causing the pneumonia and determine appropriate treatment. </a:t>
            </a:r>
            <a:endParaRPr lang="en-US" sz="1800" dirty="0">
              <a:ea typeface="Calibri" panose="020F0502020204030204" pitchFamily="34" charset="0"/>
              <a:cs typeface="Arial" panose="020B0604020202020204" pitchFamily="34" charset="0"/>
            </a:endParaRPr>
          </a:p>
          <a:p>
            <a:pPr marL="0" lvl="0" indent="0" algn="just">
              <a:lnSpc>
                <a:spcPct val="105000"/>
              </a:lnSpc>
              <a:spcAft>
                <a:spcPts val="800"/>
              </a:spcAft>
              <a:buNone/>
            </a:pPr>
            <a:r>
              <a:rPr lang="en-US" sz="2400" dirty="0" smtClean="0">
                <a:ea typeface="Calibri" panose="020F0502020204030204" pitchFamily="34" charset="0"/>
                <a:cs typeface="Arial" panose="020B0604020202020204" pitchFamily="34" charset="0"/>
              </a:rPr>
              <a:t>3- Cultures </a:t>
            </a:r>
            <a:r>
              <a:rPr lang="en-US" sz="2400" dirty="0">
                <a:ea typeface="Calibri" panose="020F0502020204030204" pitchFamily="34" charset="0"/>
                <a:cs typeface="Arial" panose="020B0604020202020204" pitchFamily="34" charset="0"/>
              </a:rPr>
              <a:t>should be obtained before antibiotics are </a:t>
            </a:r>
            <a:r>
              <a:rPr lang="en-US" sz="2400" dirty="0" smtClean="0">
                <a:ea typeface="Calibri" panose="020F0502020204030204" pitchFamily="34" charset="0"/>
                <a:cs typeface="Arial" panose="020B0604020202020204" pitchFamily="34" charset="0"/>
              </a:rPr>
              <a:t>started. </a:t>
            </a:r>
            <a:endParaRPr lang="en-US" sz="1800" dirty="0">
              <a:ea typeface="Calibri" panose="020F0502020204030204" pitchFamily="34" charset="0"/>
              <a:cs typeface="Arial" panose="020B0604020202020204" pitchFamily="34" charset="0"/>
            </a:endParaRPr>
          </a:p>
          <a:p>
            <a:pPr marL="0" lvl="0" indent="0">
              <a:buNone/>
            </a:pPr>
            <a:endParaRPr lang="en-US" sz="2400" dirty="0" smtClean="0">
              <a:cs typeface="Times New Roman" panose="02020603050405020304" pitchFamily="18" charset="0"/>
            </a:endParaRPr>
          </a:p>
          <a:p>
            <a:pPr marL="0" lvl="0" indent="0">
              <a:buNone/>
            </a:pPr>
            <a:endParaRPr lang="en-US" sz="2400" dirty="0" smtClean="0">
              <a:cs typeface="Times New Roman" panose="02020603050405020304" pitchFamily="18" charset="0"/>
            </a:endParaRPr>
          </a:p>
          <a:p>
            <a:pPr marL="0" lvl="0" indent="0">
              <a:buNone/>
            </a:pPr>
            <a:endParaRPr lang="en-US" sz="2400" dirty="0">
              <a:cs typeface="Times New Roman" panose="02020603050405020304" pitchFamily="18" charset="0"/>
            </a:endParaRPr>
          </a:p>
          <a:p>
            <a:pPr marL="0" indent="0">
              <a:buNone/>
            </a:pPr>
            <a:endParaRPr lang="en-US" sz="2400" dirty="0">
              <a:cs typeface="Times New Roman" panose="02020603050405020304" pitchFamily="18" charset="0"/>
            </a:endParaRPr>
          </a:p>
        </p:txBody>
      </p:sp>
    </p:spTree>
    <p:extLst>
      <p:ext uri="{BB962C8B-B14F-4D97-AF65-F5344CB8AC3E}">
        <p14:creationId xmlns:p14="http://schemas.microsoft.com/office/powerpoint/2010/main" val="98768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dk1"/>
          </a:lnRef>
          <a:fillRef idx="1">
            <a:schemeClr val="lt1"/>
          </a:fillRef>
          <a:effectRef idx="0">
            <a:schemeClr val="dk1"/>
          </a:effectRef>
          <a:fontRef idx="minor">
            <a:schemeClr val="dk1"/>
          </a:fontRef>
        </p:style>
        <p:txBody>
          <a:bodyPr>
            <a:noAutofit/>
          </a:bodyPr>
          <a:lstStyle/>
          <a:p>
            <a:pPr marL="0" indent="0" algn="just">
              <a:buNone/>
            </a:pPr>
            <a:r>
              <a:rPr lang="en-US" b="1" dirty="0">
                <a:solidFill>
                  <a:srgbClr val="FF0000"/>
                </a:solidFill>
                <a:cs typeface="Times New Roman" panose="02020603050405020304" pitchFamily="18" charset="0"/>
              </a:rPr>
              <a:t>Prevention</a:t>
            </a:r>
          </a:p>
          <a:p>
            <a:pPr marL="0" indent="0" algn="just">
              <a:lnSpc>
                <a:spcPct val="150000"/>
              </a:lnSpc>
              <a:buNone/>
            </a:pPr>
            <a:r>
              <a:rPr lang="en-US" sz="2600" dirty="0">
                <a:cs typeface="Times New Roman" panose="02020603050405020304" pitchFamily="18" charset="0"/>
              </a:rPr>
              <a:t>Pneumococcal vaccination reduces the incidence of </a:t>
            </a:r>
            <a:r>
              <a:rPr lang="en-US" sz="2600" dirty="0" smtClean="0">
                <a:cs typeface="Times New Roman" panose="02020603050405020304" pitchFamily="18" charset="0"/>
              </a:rPr>
              <a:t>pneumonia, hospitalizations </a:t>
            </a:r>
            <a:r>
              <a:rPr lang="en-US" sz="2600" dirty="0">
                <a:cs typeface="Times New Roman" panose="02020603050405020304" pitchFamily="18" charset="0"/>
              </a:rPr>
              <a:t>for </a:t>
            </a:r>
            <a:r>
              <a:rPr lang="en-US" sz="2600" dirty="0" smtClean="0">
                <a:cs typeface="Times New Roman" panose="02020603050405020304" pitchFamily="18" charset="0"/>
              </a:rPr>
              <a:t>cardiac conditions</a:t>
            </a:r>
            <a:r>
              <a:rPr lang="en-US" sz="2600" dirty="0">
                <a:cs typeface="Times New Roman" panose="02020603050405020304" pitchFamily="18" charset="0"/>
              </a:rPr>
              <a:t>, and deaths in the older </a:t>
            </a:r>
            <a:r>
              <a:rPr lang="en-US" sz="2600" dirty="0" smtClean="0">
                <a:cs typeface="Times New Roman" panose="02020603050405020304" pitchFamily="18" charset="0"/>
              </a:rPr>
              <a:t>adult population. There </a:t>
            </a:r>
            <a:r>
              <a:rPr lang="en-US" sz="2600" dirty="0">
                <a:cs typeface="Times New Roman" panose="02020603050405020304" pitchFamily="18" charset="0"/>
              </a:rPr>
              <a:t>are two types of pneumococcal vaccine recommended for adults: </a:t>
            </a:r>
            <a:r>
              <a:rPr lang="en-US" sz="2600" dirty="0" smtClean="0">
                <a:cs typeface="Times New Roman" panose="02020603050405020304" pitchFamily="18" charset="0"/>
              </a:rPr>
              <a:t>a pneumococcal </a:t>
            </a:r>
            <a:r>
              <a:rPr lang="en-US" sz="2600" dirty="0">
                <a:cs typeface="Times New Roman" panose="02020603050405020304" pitchFamily="18" charset="0"/>
              </a:rPr>
              <a:t>conjugate vaccine (PCV13) and a </a:t>
            </a:r>
            <a:r>
              <a:rPr lang="en-US" sz="2600" dirty="0" smtClean="0">
                <a:cs typeface="Times New Roman" panose="02020603050405020304" pitchFamily="18" charset="0"/>
              </a:rPr>
              <a:t>pneumococcal polysaccharide </a:t>
            </a:r>
            <a:r>
              <a:rPr lang="en-US" sz="2600" dirty="0">
                <a:cs typeface="Times New Roman" panose="02020603050405020304" pitchFamily="18" charset="0"/>
              </a:rPr>
              <a:t>vaccine (PPSV23</a:t>
            </a:r>
            <a:r>
              <a:rPr lang="en-US" sz="2600" dirty="0" smtClean="0">
                <a:cs typeface="Times New Roman" panose="02020603050405020304" pitchFamily="18" charset="0"/>
              </a:rPr>
              <a:t>). PCV13 </a:t>
            </a:r>
            <a:r>
              <a:rPr lang="en-US" sz="2600" dirty="0">
                <a:cs typeface="Times New Roman" panose="02020603050405020304" pitchFamily="18" charset="0"/>
              </a:rPr>
              <a:t>protects against 13 types of pneumococcal bacteria. PCV13 </a:t>
            </a:r>
            <a:r>
              <a:rPr lang="en-US" sz="2600" dirty="0" smtClean="0">
                <a:cs typeface="Times New Roman" panose="02020603050405020304" pitchFamily="18" charset="0"/>
              </a:rPr>
              <a:t>is recommended </a:t>
            </a:r>
            <a:r>
              <a:rPr lang="en-US" sz="2600" dirty="0">
                <a:cs typeface="Times New Roman" panose="02020603050405020304" pitchFamily="18" charset="0"/>
              </a:rPr>
              <a:t>for all adults 65 years of age or older as well as adults </a:t>
            </a:r>
            <a:r>
              <a:rPr lang="en-US" sz="2600" dirty="0" smtClean="0">
                <a:cs typeface="Times New Roman" panose="02020603050405020304" pitchFamily="18" charset="0"/>
              </a:rPr>
              <a:t>19 years </a:t>
            </a:r>
            <a:r>
              <a:rPr lang="en-US" sz="2600" dirty="0">
                <a:cs typeface="Times New Roman" panose="02020603050405020304" pitchFamily="18" charset="0"/>
              </a:rPr>
              <a:t>or older with conditions that weaken the immune system, such </a:t>
            </a:r>
            <a:r>
              <a:rPr lang="en-US" sz="2600" dirty="0" smtClean="0">
                <a:cs typeface="Times New Roman" panose="02020603050405020304" pitchFamily="18" charset="0"/>
              </a:rPr>
              <a:t>as HIV </a:t>
            </a:r>
            <a:r>
              <a:rPr lang="en-US" sz="2600" dirty="0">
                <a:cs typeface="Times New Roman" panose="02020603050405020304" pitchFamily="18" charset="0"/>
              </a:rPr>
              <a:t>infection, organ transplantation, leukemia, lymphoma, and </a:t>
            </a:r>
            <a:r>
              <a:rPr lang="en-US" sz="2600" dirty="0" smtClean="0">
                <a:cs typeface="Times New Roman" panose="02020603050405020304" pitchFamily="18" charset="0"/>
              </a:rPr>
              <a:t>severe kidney disease. </a:t>
            </a:r>
            <a:r>
              <a:rPr lang="en-US" sz="2600" dirty="0">
                <a:cs typeface="Times New Roman" panose="02020603050405020304" pitchFamily="18" charset="0"/>
              </a:rPr>
              <a:t>PPSV23 is a newer vaccine and </a:t>
            </a:r>
            <a:r>
              <a:rPr lang="en-US" sz="2600" dirty="0" smtClean="0">
                <a:cs typeface="Times New Roman" panose="02020603050405020304" pitchFamily="18" charset="0"/>
              </a:rPr>
              <a:t>protects against </a:t>
            </a:r>
            <a:r>
              <a:rPr lang="en-US" sz="2600" dirty="0">
                <a:cs typeface="Times New Roman" panose="02020603050405020304" pitchFamily="18" charset="0"/>
              </a:rPr>
              <a:t>23 types of pneumococcal bacteria. It is recommended for </a:t>
            </a:r>
            <a:r>
              <a:rPr lang="en-US" sz="2600" dirty="0" smtClean="0">
                <a:cs typeface="Times New Roman" panose="02020603050405020304" pitchFamily="18" charset="0"/>
              </a:rPr>
              <a:t>all adults </a:t>
            </a:r>
            <a:r>
              <a:rPr lang="en-US" sz="2600" dirty="0">
                <a:cs typeface="Times New Roman" panose="02020603050405020304" pitchFamily="18" charset="0"/>
              </a:rPr>
              <a:t>65 years of age or older and for those adults 19 through 64 years </a:t>
            </a:r>
            <a:r>
              <a:rPr lang="en-US" sz="2600" dirty="0" smtClean="0">
                <a:cs typeface="Times New Roman" panose="02020603050405020304" pitchFamily="18" charset="0"/>
              </a:rPr>
              <a:t>of age </a:t>
            </a:r>
            <a:r>
              <a:rPr lang="en-US" sz="2600" dirty="0">
                <a:cs typeface="Times New Roman" panose="02020603050405020304" pitchFamily="18" charset="0"/>
              </a:rPr>
              <a:t>who smoke cigarettes or who have </a:t>
            </a:r>
            <a:r>
              <a:rPr lang="en-US" sz="2600" dirty="0" smtClean="0">
                <a:cs typeface="Times New Roman" panose="02020603050405020304" pitchFamily="18" charset="0"/>
              </a:rPr>
              <a:t>asthma. </a:t>
            </a:r>
            <a:endParaRPr lang="en-US" sz="2600" dirty="0">
              <a:cs typeface="Times New Roman" panose="02020603050405020304" pitchFamily="18" charset="0"/>
            </a:endParaRPr>
          </a:p>
        </p:txBody>
      </p:sp>
    </p:spTree>
    <p:extLst>
      <p:ext uri="{BB962C8B-B14F-4D97-AF65-F5344CB8AC3E}">
        <p14:creationId xmlns:p14="http://schemas.microsoft.com/office/powerpoint/2010/main" val="405145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82" y="0"/>
            <a:ext cx="12095018" cy="7204364"/>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400" b="1" dirty="0" smtClean="0">
                <a:solidFill>
                  <a:srgbClr val="FF0000"/>
                </a:solidFill>
                <a:cs typeface="Times New Roman" panose="02020603050405020304" pitchFamily="18" charset="0"/>
              </a:rPr>
              <a:t>Complications</a:t>
            </a:r>
          </a:p>
          <a:p>
            <a:pPr marL="0" indent="0">
              <a:lnSpc>
                <a:spcPct val="100000"/>
              </a:lnSpc>
              <a:buNone/>
            </a:pPr>
            <a:r>
              <a:rPr lang="en-US" sz="2400" dirty="0" smtClean="0">
                <a:cs typeface="Times New Roman" panose="02020603050405020304" pitchFamily="18" charset="0"/>
              </a:rPr>
              <a:t>1- Continuing symptoms after initiation of therapy.</a:t>
            </a:r>
            <a:br>
              <a:rPr lang="en-US" sz="2400" dirty="0" smtClean="0">
                <a:cs typeface="Times New Roman" panose="02020603050405020304" pitchFamily="18" charset="0"/>
              </a:rPr>
            </a:br>
            <a:r>
              <a:rPr lang="en-US" sz="2400" dirty="0" smtClean="0">
                <a:cs typeface="Times New Roman" panose="02020603050405020304" pitchFamily="18" charset="0"/>
              </a:rPr>
              <a:t>2- Sepsis and septic shock.</a:t>
            </a: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3- Respiratory failure.</a:t>
            </a: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4- Atelectasis.</a:t>
            </a:r>
            <a:r>
              <a:rPr lang="en-US" sz="2400" dirty="0">
                <a:cs typeface="Times New Roman" panose="02020603050405020304" pitchFamily="18" charset="0"/>
              </a:rPr>
              <a:t/>
            </a:r>
            <a:br>
              <a:rPr lang="en-US" sz="2400" dirty="0">
                <a:cs typeface="Times New Roman" panose="02020603050405020304" pitchFamily="18" charset="0"/>
              </a:rPr>
            </a:br>
            <a:r>
              <a:rPr lang="en-US" sz="2400" dirty="0" smtClean="0">
                <a:cs typeface="Times New Roman" panose="02020603050405020304" pitchFamily="18" charset="0"/>
              </a:rPr>
              <a:t>5- Pleural effusion.</a:t>
            </a:r>
          </a:p>
          <a:p>
            <a:pPr marL="0" indent="0">
              <a:lnSpc>
                <a:spcPct val="100000"/>
              </a:lnSpc>
              <a:buNone/>
            </a:pPr>
            <a:r>
              <a:rPr lang="en-US" sz="2400" b="1" dirty="0" smtClean="0">
                <a:solidFill>
                  <a:srgbClr val="FF0000"/>
                </a:solidFill>
                <a:cs typeface="Times New Roman" panose="02020603050405020304" pitchFamily="18" charset="0"/>
              </a:rPr>
              <a:t>Treatment</a:t>
            </a:r>
            <a:r>
              <a:rPr lang="en-US" sz="2400" dirty="0" smtClean="0">
                <a:cs typeface="Times New Roman" panose="02020603050405020304" pitchFamily="18" charset="0"/>
              </a:rPr>
              <a:t>  </a:t>
            </a:r>
          </a:p>
          <a:p>
            <a:pPr marL="0" indent="0" algn="just">
              <a:lnSpc>
                <a:spcPct val="160000"/>
              </a:lnSpc>
              <a:buNone/>
            </a:pPr>
            <a:r>
              <a:rPr lang="en-US" sz="2400" dirty="0">
                <a:cs typeface="Times New Roman" panose="02020603050405020304" pitchFamily="18" charset="0"/>
              </a:rPr>
              <a:t>The treatment of pneumonia includes administration of the </a:t>
            </a:r>
            <a:r>
              <a:rPr lang="en-US" sz="2400" dirty="0" smtClean="0">
                <a:cs typeface="Times New Roman" panose="02020603050405020304" pitchFamily="18" charset="0"/>
              </a:rPr>
              <a:t>appropriate antibiotic </a:t>
            </a:r>
            <a:r>
              <a:rPr lang="en-US" sz="2400" dirty="0">
                <a:cs typeface="Times New Roman" panose="02020603050405020304" pitchFamily="18" charset="0"/>
              </a:rPr>
              <a:t>as determined by the results of a culture and sensitivity. In suspected HAP, treatment is usually initiated with a </a:t>
            </a:r>
            <a:r>
              <a:rPr lang="en-US" sz="2400" dirty="0" smtClean="0">
                <a:cs typeface="Times New Roman" panose="02020603050405020304" pitchFamily="18" charset="0"/>
              </a:rPr>
              <a:t>broad-spectrum IV </a:t>
            </a:r>
            <a:r>
              <a:rPr lang="en-US" sz="2400" dirty="0">
                <a:cs typeface="Times New Roman" panose="02020603050405020304" pitchFamily="18" charset="0"/>
              </a:rPr>
              <a:t>antibiotic and may be monotherapy or combination therapy. Treatment of viral pneumonia is primarily supportive. Hydration is </a:t>
            </a:r>
            <a:r>
              <a:rPr lang="en-US" sz="2400" dirty="0" smtClean="0">
                <a:cs typeface="Times New Roman" panose="02020603050405020304" pitchFamily="18" charset="0"/>
              </a:rPr>
              <a:t>a necessary </a:t>
            </a:r>
            <a:r>
              <a:rPr lang="en-US" sz="2400" dirty="0">
                <a:cs typeface="Times New Roman" panose="02020603050405020304" pitchFamily="18" charset="0"/>
              </a:rPr>
              <a:t>part of therapy, because fever and tachypnea may result </a:t>
            </a:r>
            <a:r>
              <a:rPr lang="en-US" sz="2400" dirty="0" smtClean="0">
                <a:cs typeface="Times New Roman" panose="02020603050405020304" pitchFamily="18" charset="0"/>
              </a:rPr>
              <a:t>in insensible </a:t>
            </a:r>
            <a:r>
              <a:rPr lang="en-US" sz="2400" dirty="0">
                <a:cs typeface="Times New Roman" panose="02020603050405020304" pitchFamily="18" charset="0"/>
              </a:rPr>
              <a:t>fluid losses. Antipyretics may be used to treat headache </a:t>
            </a:r>
            <a:r>
              <a:rPr lang="en-US" sz="2400" dirty="0" smtClean="0">
                <a:cs typeface="Times New Roman" panose="02020603050405020304" pitchFamily="18" charset="0"/>
              </a:rPr>
              <a:t>and fever</a:t>
            </a:r>
            <a:r>
              <a:rPr lang="en-US" sz="2400" dirty="0">
                <a:cs typeface="Times New Roman" panose="02020603050405020304" pitchFamily="18" charset="0"/>
              </a:rPr>
              <a:t>; antitussive medications may be used for the associated </a:t>
            </a:r>
            <a:r>
              <a:rPr lang="en-US" sz="2400" dirty="0" smtClean="0">
                <a:cs typeface="Times New Roman" panose="02020603050405020304" pitchFamily="18" charset="0"/>
              </a:rPr>
              <a:t>cough. Warm</a:t>
            </a:r>
            <a:r>
              <a:rPr lang="en-US" sz="2400" dirty="0">
                <a:cs typeface="Times New Roman" panose="02020603050405020304" pitchFamily="18" charset="0"/>
              </a:rPr>
              <a:t>, moist inhalations are helpful in relieving bronchial irritation</a:t>
            </a:r>
            <a:r>
              <a:rPr lang="en-US" sz="2400" dirty="0" smtClean="0">
                <a:cs typeface="Times New Roman" panose="02020603050405020304" pitchFamily="18" charset="0"/>
              </a:rPr>
              <a:t>.</a:t>
            </a:r>
          </a:p>
          <a:p>
            <a:pPr marL="0" indent="0">
              <a:buNone/>
            </a:pPr>
            <a:r>
              <a:rPr lang="en-US" sz="2400" dirty="0">
                <a:cs typeface="Times New Roman" panose="02020603050405020304" pitchFamily="18" charset="0"/>
              </a:rPr>
              <a:t/>
            </a:r>
            <a:br>
              <a:rPr lang="en-US" sz="2400" dirty="0">
                <a:cs typeface="Times New Roman" panose="02020603050405020304" pitchFamily="18" charset="0"/>
              </a:rPr>
            </a:br>
            <a:endParaRPr lang="en-US" sz="2400" dirty="0">
              <a:cs typeface="Times New Roman" panose="02020603050405020304" pitchFamily="18" charset="0"/>
            </a:endParaRPr>
          </a:p>
        </p:txBody>
      </p:sp>
    </p:spTree>
    <p:extLst>
      <p:ext uri="{BB962C8B-B14F-4D97-AF65-F5344CB8AC3E}">
        <p14:creationId xmlns:p14="http://schemas.microsoft.com/office/powerpoint/2010/main" val="2678490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1212</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Maher</dc:creator>
  <cp:lastModifiedBy>Maher</cp:lastModifiedBy>
  <cp:revision>104</cp:revision>
  <dcterms:created xsi:type="dcterms:W3CDTF">2021-10-06T21:45:40Z</dcterms:created>
  <dcterms:modified xsi:type="dcterms:W3CDTF">2023-12-28T18:00:21Z</dcterms:modified>
</cp:coreProperties>
</file>